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77" r:id="rId3"/>
    <p:sldId id="258" r:id="rId4"/>
    <p:sldId id="326" r:id="rId5"/>
    <p:sldId id="331" r:id="rId6"/>
    <p:sldId id="332" r:id="rId7"/>
    <p:sldId id="282" r:id="rId8"/>
    <p:sldId id="265" r:id="rId9"/>
    <p:sldId id="260" r:id="rId10"/>
    <p:sldId id="261" r:id="rId11"/>
    <p:sldId id="329" r:id="rId12"/>
    <p:sldId id="330" r:id="rId13"/>
    <p:sldId id="266" r:id="rId14"/>
    <p:sldId id="346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33" r:id="rId44"/>
    <p:sldId id="301" r:id="rId45"/>
    <p:sldId id="303" r:id="rId46"/>
    <p:sldId id="304" r:id="rId47"/>
    <p:sldId id="305" r:id="rId48"/>
    <p:sldId id="306" r:id="rId49"/>
    <p:sldId id="307" r:id="rId50"/>
    <p:sldId id="308" r:id="rId51"/>
    <p:sldId id="325" r:id="rId52"/>
    <p:sldId id="328" r:id="rId53"/>
    <p:sldId id="268" r:id="rId54"/>
    <p:sldId id="269" r:id="rId55"/>
    <p:sldId id="271" r:id="rId56"/>
    <p:sldId id="272" r:id="rId57"/>
    <p:sldId id="335" r:id="rId58"/>
    <p:sldId id="336" r:id="rId59"/>
    <p:sldId id="337" r:id="rId60"/>
    <p:sldId id="338" r:id="rId61"/>
    <p:sldId id="339" r:id="rId62"/>
    <p:sldId id="340" r:id="rId63"/>
    <p:sldId id="341" r:id="rId64"/>
    <p:sldId id="342" r:id="rId65"/>
    <p:sldId id="343" r:id="rId66"/>
    <p:sldId id="344" r:id="rId67"/>
    <p:sldId id="273" r:id="rId68"/>
    <p:sldId id="274" r:id="rId69"/>
    <p:sldId id="275" r:id="rId70"/>
    <p:sldId id="278" r:id="rId71"/>
    <p:sldId id="283" r:id="rId72"/>
    <p:sldId id="280" r:id="rId73"/>
    <p:sldId id="284" r:id="rId74"/>
    <p:sldId id="378" r:id="rId75"/>
    <p:sldId id="376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-5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566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B82436-1D9D-4785-A78F-6965D2027E14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58269-25EA-419B-A9D6-48B71C309CD5}">
      <dgm:prSet phldrT="[Text]"/>
      <dgm:spPr/>
      <dgm:t>
        <a:bodyPr/>
        <a:lstStyle/>
        <a:p>
          <a:r>
            <a:rPr lang="en-US" dirty="0" smtClean="0"/>
            <a:t>Legume</a:t>
          </a:r>
          <a:endParaRPr lang="en-US" dirty="0"/>
        </a:p>
      </dgm:t>
    </dgm:pt>
    <dgm:pt modelId="{BD3D062B-D6D9-4D27-A648-62824713DD7A}" type="parTrans" cxnId="{C958BB47-42DE-4D2F-AE93-96ABDDCF7066}">
      <dgm:prSet/>
      <dgm:spPr/>
      <dgm:t>
        <a:bodyPr/>
        <a:lstStyle/>
        <a:p>
          <a:endParaRPr lang="en-US"/>
        </a:p>
      </dgm:t>
    </dgm:pt>
    <dgm:pt modelId="{4F03C75E-DD79-43DB-83ED-CC3F9747FB8C}" type="sibTrans" cxnId="{C958BB47-42DE-4D2F-AE93-96ABDDCF7066}">
      <dgm:prSet/>
      <dgm:spPr/>
      <dgm:t>
        <a:bodyPr/>
        <a:lstStyle/>
        <a:p>
          <a:endParaRPr lang="en-US"/>
        </a:p>
      </dgm:t>
    </dgm:pt>
    <dgm:pt modelId="{F59C9D0E-B7D6-4405-AAD7-53ED1209BBDC}">
      <dgm:prSet phldrT="[Text]"/>
      <dgm:spPr/>
      <dgm:t>
        <a:bodyPr/>
        <a:lstStyle/>
        <a:p>
          <a:r>
            <a:rPr lang="en-US" dirty="0" smtClean="0"/>
            <a:t>Root</a:t>
          </a:r>
          <a:endParaRPr lang="en-US" dirty="0"/>
        </a:p>
      </dgm:t>
    </dgm:pt>
    <dgm:pt modelId="{274CA6AD-BED0-42D6-82FB-904BC829555B}" type="parTrans" cxnId="{6C016D34-F35D-49D3-8C95-7EFB73C6C910}">
      <dgm:prSet/>
      <dgm:spPr/>
      <dgm:t>
        <a:bodyPr/>
        <a:lstStyle/>
        <a:p>
          <a:endParaRPr lang="en-US"/>
        </a:p>
      </dgm:t>
    </dgm:pt>
    <dgm:pt modelId="{25DCB9AA-F1B7-4072-8338-3652B43685AC}" type="sibTrans" cxnId="{6C016D34-F35D-49D3-8C95-7EFB73C6C910}">
      <dgm:prSet/>
      <dgm:spPr/>
      <dgm:t>
        <a:bodyPr/>
        <a:lstStyle/>
        <a:p>
          <a:endParaRPr lang="en-US"/>
        </a:p>
      </dgm:t>
    </dgm:pt>
    <dgm:pt modelId="{0F1FFEF2-9817-4335-A0B3-434B2024A5B6}">
      <dgm:prSet phldrT="[Text]"/>
      <dgm:spPr/>
      <dgm:t>
        <a:bodyPr/>
        <a:lstStyle/>
        <a:p>
          <a:r>
            <a:rPr lang="en-US" dirty="0" smtClean="0"/>
            <a:t>Fruit</a:t>
          </a:r>
          <a:endParaRPr lang="en-US" dirty="0"/>
        </a:p>
      </dgm:t>
    </dgm:pt>
    <dgm:pt modelId="{89885C2A-8A23-4D34-9FB9-677493DB6084}" type="parTrans" cxnId="{7CA0A552-CE78-491F-A572-54B51CEAA4B4}">
      <dgm:prSet/>
      <dgm:spPr/>
      <dgm:t>
        <a:bodyPr/>
        <a:lstStyle/>
        <a:p>
          <a:endParaRPr lang="en-US"/>
        </a:p>
      </dgm:t>
    </dgm:pt>
    <dgm:pt modelId="{12149FB9-B918-464C-BAC2-1A8B38C297AA}" type="sibTrans" cxnId="{7CA0A552-CE78-491F-A572-54B51CEAA4B4}">
      <dgm:prSet/>
      <dgm:spPr/>
      <dgm:t>
        <a:bodyPr/>
        <a:lstStyle/>
        <a:p>
          <a:endParaRPr lang="en-US"/>
        </a:p>
      </dgm:t>
    </dgm:pt>
    <dgm:pt modelId="{1AE833C8-8C0A-4CD3-9ECF-4FDD484697C5}">
      <dgm:prSet phldrT="[Text]"/>
      <dgm:spPr/>
      <dgm:t>
        <a:bodyPr/>
        <a:lstStyle/>
        <a:p>
          <a:r>
            <a:rPr lang="en-US" dirty="0" smtClean="0"/>
            <a:t>Leaf</a:t>
          </a:r>
          <a:endParaRPr lang="en-US" dirty="0"/>
        </a:p>
      </dgm:t>
    </dgm:pt>
    <dgm:pt modelId="{3E58A1D3-BC53-4687-BF7C-737C908C13C4}" type="parTrans" cxnId="{D0948F80-F1E4-4881-ACC5-EF2203B9BAD6}">
      <dgm:prSet/>
      <dgm:spPr/>
      <dgm:t>
        <a:bodyPr/>
        <a:lstStyle/>
        <a:p>
          <a:endParaRPr lang="en-US"/>
        </a:p>
      </dgm:t>
    </dgm:pt>
    <dgm:pt modelId="{D3B0BEE4-57B4-49DB-B7F6-A69BDDBEB41C}" type="sibTrans" cxnId="{D0948F80-F1E4-4881-ACC5-EF2203B9BAD6}">
      <dgm:prSet/>
      <dgm:spPr/>
      <dgm:t>
        <a:bodyPr/>
        <a:lstStyle/>
        <a:p>
          <a:endParaRPr lang="en-US"/>
        </a:p>
      </dgm:t>
    </dgm:pt>
    <dgm:pt modelId="{D2BC978A-9870-45A7-B1F8-6F06D084F595}">
      <dgm:prSet phldrT="[Text]"/>
      <dgm:spPr/>
      <dgm:t>
        <a:bodyPr/>
        <a:lstStyle/>
        <a:p>
          <a:r>
            <a:rPr lang="en-US" dirty="0" smtClean="0"/>
            <a:t>Resting Soil</a:t>
          </a:r>
          <a:endParaRPr lang="en-US" dirty="0"/>
        </a:p>
      </dgm:t>
    </dgm:pt>
    <dgm:pt modelId="{53B12E1D-67A0-401C-907C-95C5A879161A}" type="parTrans" cxnId="{9E93383D-347E-4C42-9118-F5F4BCC4C697}">
      <dgm:prSet/>
      <dgm:spPr/>
      <dgm:t>
        <a:bodyPr/>
        <a:lstStyle/>
        <a:p>
          <a:endParaRPr lang="en-US"/>
        </a:p>
      </dgm:t>
    </dgm:pt>
    <dgm:pt modelId="{3720E46D-BDE6-477D-83BB-9850B6A5179F}" type="sibTrans" cxnId="{9E93383D-347E-4C42-9118-F5F4BCC4C697}">
      <dgm:prSet/>
      <dgm:spPr/>
      <dgm:t>
        <a:bodyPr/>
        <a:lstStyle/>
        <a:p>
          <a:endParaRPr lang="en-US"/>
        </a:p>
      </dgm:t>
    </dgm:pt>
    <dgm:pt modelId="{3F58E70F-B5C2-4F98-9345-5B0B36F282A9}" type="pres">
      <dgm:prSet presAssocID="{31B82436-1D9D-4785-A78F-6965D2027E1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1CC6EC-B2B7-49E2-A1BC-B5A4247DB94E}" type="pres">
      <dgm:prSet presAssocID="{1AD58269-25EA-419B-A9D6-48B71C309CD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04D696-3FE5-4E9C-BDCB-631D9C3FF791}" type="pres">
      <dgm:prSet presAssocID="{1AD58269-25EA-419B-A9D6-48B71C309CD5}" presName="spNode" presStyleCnt="0"/>
      <dgm:spPr/>
    </dgm:pt>
    <dgm:pt modelId="{2012C33E-450D-4031-9A13-3B44A4317E88}" type="pres">
      <dgm:prSet presAssocID="{4F03C75E-DD79-43DB-83ED-CC3F9747FB8C}" presName="sibTrans" presStyleLbl="sibTrans1D1" presStyleIdx="0" presStyleCnt="5"/>
      <dgm:spPr/>
      <dgm:t>
        <a:bodyPr/>
        <a:lstStyle/>
        <a:p>
          <a:endParaRPr lang="en-US"/>
        </a:p>
      </dgm:t>
    </dgm:pt>
    <dgm:pt modelId="{52C627BF-EE64-4A28-BBB5-9744692F31C4}" type="pres">
      <dgm:prSet presAssocID="{F59C9D0E-B7D6-4405-AAD7-53ED1209BBD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43332B-FAA2-400A-BA82-91CF1B59B619}" type="pres">
      <dgm:prSet presAssocID="{F59C9D0E-B7D6-4405-AAD7-53ED1209BBDC}" presName="spNode" presStyleCnt="0"/>
      <dgm:spPr/>
    </dgm:pt>
    <dgm:pt modelId="{FEDD9908-FB17-486A-A021-2F55CAFF57DC}" type="pres">
      <dgm:prSet presAssocID="{25DCB9AA-F1B7-4072-8338-3652B43685AC}" presName="sibTrans" presStyleLbl="sibTrans1D1" presStyleIdx="1" presStyleCnt="5"/>
      <dgm:spPr/>
      <dgm:t>
        <a:bodyPr/>
        <a:lstStyle/>
        <a:p>
          <a:endParaRPr lang="en-US"/>
        </a:p>
      </dgm:t>
    </dgm:pt>
    <dgm:pt modelId="{2C20B864-560D-46AB-9024-F687160C50E2}" type="pres">
      <dgm:prSet presAssocID="{0F1FFEF2-9817-4335-A0B3-434B2024A5B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4A0B30-8611-4565-83BA-9E4BB3596603}" type="pres">
      <dgm:prSet presAssocID="{0F1FFEF2-9817-4335-A0B3-434B2024A5B6}" presName="spNode" presStyleCnt="0"/>
      <dgm:spPr/>
    </dgm:pt>
    <dgm:pt modelId="{86CB6175-0FA8-49D8-9770-CEFA7AC34E95}" type="pres">
      <dgm:prSet presAssocID="{12149FB9-B918-464C-BAC2-1A8B38C297AA}" presName="sibTrans" presStyleLbl="sibTrans1D1" presStyleIdx="2" presStyleCnt="5"/>
      <dgm:spPr/>
      <dgm:t>
        <a:bodyPr/>
        <a:lstStyle/>
        <a:p>
          <a:endParaRPr lang="en-US"/>
        </a:p>
      </dgm:t>
    </dgm:pt>
    <dgm:pt modelId="{C767D41D-19AB-4189-B4BF-BE7D1362312D}" type="pres">
      <dgm:prSet presAssocID="{1AE833C8-8C0A-4CD3-9ECF-4FDD484697C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79BC9C-18EA-4A2A-8A45-12CAADCD78F0}" type="pres">
      <dgm:prSet presAssocID="{1AE833C8-8C0A-4CD3-9ECF-4FDD484697C5}" presName="spNode" presStyleCnt="0"/>
      <dgm:spPr/>
    </dgm:pt>
    <dgm:pt modelId="{D5B4D86A-3223-4957-A37E-5EFD017EE720}" type="pres">
      <dgm:prSet presAssocID="{D3B0BEE4-57B4-49DB-B7F6-A69BDDBEB41C}" presName="sibTrans" presStyleLbl="sibTrans1D1" presStyleIdx="3" presStyleCnt="5"/>
      <dgm:spPr/>
      <dgm:t>
        <a:bodyPr/>
        <a:lstStyle/>
        <a:p>
          <a:endParaRPr lang="en-US"/>
        </a:p>
      </dgm:t>
    </dgm:pt>
    <dgm:pt modelId="{1C9C9868-3E34-418B-BD93-E6EE009B0798}" type="pres">
      <dgm:prSet presAssocID="{D2BC978A-9870-45A7-B1F8-6F06D084F59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D8DFDC-EA43-45BD-AFA3-67E204697E20}" type="pres">
      <dgm:prSet presAssocID="{D2BC978A-9870-45A7-B1F8-6F06D084F595}" presName="spNode" presStyleCnt="0"/>
      <dgm:spPr/>
    </dgm:pt>
    <dgm:pt modelId="{ECD60A0D-2A3D-4A90-9149-8A151A54C5F3}" type="pres">
      <dgm:prSet presAssocID="{3720E46D-BDE6-477D-83BB-9850B6A5179F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343B36CB-740E-4B08-99AE-0EAA8581E4F5}" type="presOf" srcId="{31B82436-1D9D-4785-A78F-6965D2027E14}" destId="{3F58E70F-B5C2-4F98-9345-5B0B36F282A9}" srcOrd="0" destOrd="0" presId="urn:microsoft.com/office/officeart/2005/8/layout/cycle5"/>
    <dgm:cxn modelId="{7CA0A552-CE78-491F-A572-54B51CEAA4B4}" srcId="{31B82436-1D9D-4785-A78F-6965D2027E14}" destId="{0F1FFEF2-9817-4335-A0B3-434B2024A5B6}" srcOrd="2" destOrd="0" parTransId="{89885C2A-8A23-4D34-9FB9-677493DB6084}" sibTransId="{12149FB9-B918-464C-BAC2-1A8B38C297AA}"/>
    <dgm:cxn modelId="{9E93383D-347E-4C42-9118-F5F4BCC4C697}" srcId="{31B82436-1D9D-4785-A78F-6965D2027E14}" destId="{D2BC978A-9870-45A7-B1F8-6F06D084F595}" srcOrd="4" destOrd="0" parTransId="{53B12E1D-67A0-401C-907C-95C5A879161A}" sibTransId="{3720E46D-BDE6-477D-83BB-9850B6A5179F}"/>
    <dgm:cxn modelId="{6C016D34-F35D-49D3-8C95-7EFB73C6C910}" srcId="{31B82436-1D9D-4785-A78F-6965D2027E14}" destId="{F59C9D0E-B7D6-4405-AAD7-53ED1209BBDC}" srcOrd="1" destOrd="0" parTransId="{274CA6AD-BED0-42D6-82FB-904BC829555B}" sibTransId="{25DCB9AA-F1B7-4072-8338-3652B43685AC}"/>
    <dgm:cxn modelId="{EF346E7C-4C37-407F-BA21-5DBB8D2AF106}" type="presOf" srcId="{D2BC978A-9870-45A7-B1F8-6F06D084F595}" destId="{1C9C9868-3E34-418B-BD93-E6EE009B0798}" srcOrd="0" destOrd="0" presId="urn:microsoft.com/office/officeart/2005/8/layout/cycle5"/>
    <dgm:cxn modelId="{AF69771C-B6B4-4CBD-BCED-6944FEC3F0C0}" type="presOf" srcId="{0F1FFEF2-9817-4335-A0B3-434B2024A5B6}" destId="{2C20B864-560D-46AB-9024-F687160C50E2}" srcOrd="0" destOrd="0" presId="urn:microsoft.com/office/officeart/2005/8/layout/cycle5"/>
    <dgm:cxn modelId="{EEE180C9-54B2-488F-A5D1-46C45F9FC364}" type="presOf" srcId="{4F03C75E-DD79-43DB-83ED-CC3F9747FB8C}" destId="{2012C33E-450D-4031-9A13-3B44A4317E88}" srcOrd="0" destOrd="0" presId="urn:microsoft.com/office/officeart/2005/8/layout/cycle5"/>
    <dgm:cxn modelId="{D0948F80-F1E4-4881-ACC5-EF2203B9BAD6}" srcId="{31B82436-1D9D-4785-A78F-6965D2027E14}" destId="{1AE833C8-8C0A-4CD3-9ECF-4FDD484697C5}" srcOrd="3" destOrd="0" parTransId="{3E58A1D3-BC53-4687-BF7C-737C908C13C4}" sibTransId="{D3B0BEE4-57B4-49DB-B7F6-A69BDDBEB41C}"/>
    <dgm:cxn modelId="{7DB38636-62B4-43C7-A43F-E8721C8D477D}" type="presOf" srcId="{3720E46D-BDE6-477D-83BB-9850B6A5179F}" destId="{ECD60A0D-2A3D-4A90-9149-8A151A54C5F3}" srcOrd="0" destOrd="0" presId="urn:microsoft.com/office/officeart/2005/8/layout/cycle5"/>
    <dgm:cxn modelId="{6709017A-2616-459B-835E-EDEC1A858162}" type="presOf" srcId="{25DCB9AA-F1B7-4072-8338-3652B43685AC}" destId="{FEDD9908-FB17-486A-A021-2F55CAFF57DC}" srcOrd="0" destOrd="0" presId="urn:microsoft.com/office/officeart/2005/8/layout/cycle5"/>
    <dgm:cxn modelId="{360022E4-69D2-4FC8-9E9D-840EA03E0A9A}" type="presOf" srcId="{F59C9D0E-B7D6-4405-AAD7-53ED1209BBDC}" destId="{52C627BF-EE64-4A28-BBB5-9744692F31C4}" srcOrd="0" destOrd="0" presId="urn:microsoft.com/office/officeart/2005/8/layout/cycle5"/>
    <dgm:cxn modelId="{5FEF5F18-EEB1-4980-9097-ADAEDEE38883}" type="presOf" srcId="{1AE833C8-8C0A-4CD3-9ECF-4FDD484697C5}" destId="{C767D41D-19AB-4189-B4BF-BE7D1362312D}" srcOrd="0" destOrd="0" presId="urn:microsoft.com/office/officeart/2005/8/layout/cycle5"/>
    <dgm:cxn modelId="{FB485BD5-E568-4194-B656-31CE28C03D8A}" type="presOf" srcId="{D3B0BEE4-57B4-49DB-B7F6-A69BDDBEB41C}" destId="{D5B4D86A-3223-4957-A37E-5EFD017EE720}" srcOrd="0" destOrd="0" presId="urn:microsoft.com/office/officeart/2005/8/layout/cycle5"/>
    <dgm:cxn modelId="{C1BCB977-037C-4B14-8B84-D47825020426}" type="presOf" srcId="{12149FB9-B918-464C-BAC2-1A8B38C297AA}" destId="{86CB6175-0FA8-49D8-9770-CEFA7AC34E95}" srcOrd="0" destOrd="0" presId="urn:microsoft.com/office/officeart/2005/8/layout/cycle5"/>
    <dgm:cxn modelId="{C958BB47-42DE-4D2F-AE93-96ABDDCF7066}" srcId="{31B82436-1D9D-4785-A78F-6965D2027E14}" destId="{1AD58269-25EA-419B-A9D6-48B71C309CD5}" srcOrd="0" destOrd="0" parTransId="{BD3D062B-D6D9-4D27-A648-62824713DD7A}" sibTransId="{4F03C75E-DD79-43DB-83ED-CC3F9747FB8C}"/>
    <dgm:cxn modelId="{0DA665C5-8F8C-4717-AB34-5541CC62445F}" type="presOf" srcId="{1AD58269-25EA-419B-A9D6-48B71C309CD5}" destId="{F91CC6EC-B2B7-49E2-A1BC-B5A4247DB94E}" srcOrd="0" destOrd="0" presId="urn:microsoft.com/office/officeart/2005/8/layout/cycle5"/>
    <dgm:cxn modelId="{CD535093-A957-4FEE-A736-7F64D1CCF1AC}" type="presParOf" srcId="{3F58E70F-B5C2-4F98-9345-5B0B36F282A9}" destId="{F91CC6EC-B2B7-49E2-A1BC-B5A4247DB94E}" srcOrd="0" destOrd="0" presId="urn:microsoft.com/office/officeart/2005/8/layout/cycle5"/>
    <dgm:cxn modelId="{D9F9EB29-C53C-41D2-A918-6F23EEAAF382}" type="presParOf" srcId="{3F58E70F-B5C2-4F98-9345-5B0B36F282A9}" destId="{C104D696-3FE5-4E9C-BDCB-631D9C3FF791}" srcOrd="1" destOrd="0" presId="urn:microsoft.com/office/officeart/2005/8/layout/cycle5"/>
    <dgm:cxn modelId="{1C044618-50D6-40F7-8053-A02F3AABF929}" type="presParOf" srcId="{3F58E70F-B5C2-4F98-9345-5B0B36F282A9}" destId="{2012C33E-450D-4031-9A13-3B44A4317E88}" srcOrd="2" destOrd="0" presId="urn:microsoft.com/office/officeart/2005/8/layout/cycle5"/>
    <dgm:cxn modelId="{C357BCF8-B0B2-46D0-AE4C-D2EB4891F5FF}" type="presParOf" srcId="{3F58E70F-B5C2-4F98-9345-5B0B36F282A9}" destId="{52C627BF-EE64-4A28-BBB5-9744692F31C4}" srcOrd="3" destOrd="0" presId="urn:microsoft.com/office/officeart/2005/8/layout/cycle5"/>
    <dgm:cxn modelId="{CE58ABAF-A200-4F03-BF7B-3545F1F62933}" type="presParOf" srcId="{3F58E70F-B5C2-4F98-9345-5B0B36F282A9}" destId="{5443332B-FAA2-400A-BA82-91CF1B59B619}" srcOrd="4" destOrd="0" presId="urn:microsoft.com/office/officeart/2005/8/layout/cycle5"/>
    <dgm:cxn modelId="{F17E38C3-A369-45AB-878C-D8B0E4681197}" type="presParOf" srcId="{3F58E70F-B5C2-4F98-9345-5B0B36F282A9}" destId="{FEDD9908-FB17-486A-A021-2F55CAFF57DC}" srcOrd="5" destOrd="0" presId="urn:microsoft.com/office/officeart/2005/8/layout/cycle5"/>
    <dgm:cxn modelId="{922E83D4-B6B4-438B-AB79-5087D95F1563}" type="presParOf" srcId="{3F58E70F-B5C2-4F98-9345-5B0B36F282A9}" destId="{2C20B864-560D-46AB-9024-F687160C50E2}" srcOrd="6" destOrd="0" presId="urn:microsoft.com/office/officeart/2005/8/layout/cycle5"/>
    <dgm:cxn modelId="{A0BDDAAF-7971-4D02-B356-08F40606D02C}" type="presParOf" srcId="{3F58E70F-B5C2-4F98-9345-5B0B36F282A9}" destId="{674A0B30-8611-4565-83BA-9E4BB3596603}" srcOrd="7" destOrd="0" presId="urn:microsoft.com/office/officeart/2005/8/layout/cycle5"/>
    <dgm:cxn modelId="{0CFB4E7E-2F8D-4C2C-8AAB-141E8401C0D9}" type="presParOf" srcId="{3F58E70F-B5C2-4F98-9345-5B0B36F282A9}" destId="{86CB6175-0FA8-49D8-9770-CEFA7AC34E95}" srcOrd="8" destOrd="0" presId="urn:microsoft.com/office/officeart/2005/8/layout/cycle5"/>
    <dgm:cxn modelId="{54BC5D46-69BC-4F1C-8F1D-A446466937FB}" type="presParOf" srcId="{3F58E70F-B5C2-4F98-9345-5B0B36F282A9}" destId="{C767D41D-19AB-4189-B4BF-BE7D1362312D}" srcOrd="9" destOrd="0" presId="urn:microsoft.com/office/officeart/2005/8/layout/cycle5"/>
    <dgm:cxn modelId="{D42DCB94-5766-4586-AC1E-2809EC8435D3}" type="presParOf" srcId="{3F58E70F-B5C2-4F98-9345-5B0B36F282A9}" destId="{C279BC9C-18EA-4A2A-8A45-12CAADCD78F0}" srcOrd="10" destOrd="0" presId="urn:microsoft.com/office/officeart/2005/8/layout/cycle5"/>
    <dgm:cxn modelId="{29856B7E-0844-4EDC-ACE2-822D4C0B8091}" type="presParOf" srcId="{3F58E70F-B5C2-4F98-9345-5B0B36F282A9}" destId="{D5B4D86A-3223-4957-A37E-5EFD017EE720}" srcOrd="11" destOrd="0" presId="urn:microsoft.com/office/officeart/2005/8/layout/cycle5"/>
    <dgm:cxn modelId="{28FFCD4C-9FD3-4CF9-8CBC-27A87D93375F}" type="presParOf" srcId="{3F58E70F-B5C2-4F98-9345-5B0B36F282A9}" destId="{1C9C9868-3E34-418B-BD93-E6EE009B0798}" srcOrd="12" destOrd="0" presId="urn:microsoft.com/office/officeart/2005/8/layout/cycle5"/>
    <dgm:cxn modelId="{A090B519-33A8-484C-980B-B046554CBA32}" type="presParOf" srcId="{3F58E70F-B5C2-4F98-9345-5B0B36F282A9}" destId="{96D8DFDC-EA43-45BD-AFA3-67E204697E20}" srcOrd="13" destOrd="0" presId="urn:microsoft.com/office/officeart/2005/8/layout/cycle5"/>
    <dgm:cxn modelId="{018989A8-A567-4615-95B6-E2562C6CBEE6}" type="presParOf" srcId="{3F58E70F-B5C2-4F98-9345-5B0B36F282A9}" destId="{ECD60A0D-2A3D-4A90-9149-8A151A54C5F3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1CC6EC-B2B7-49E2-A1BC-B5A4247DB94E}">
      <dsp:nvSpPr>
        <dsp:cNvPr id="0" name=""/>
        <dsp:cNvSpPr/>
      </dsp:nvSpPr>
      <dsp:spPr>
        <a:xfrm>
          <a:off x="2812735" y="424"/>
          <a:ext cx="1151566" cy="74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Legume</a:t>
          </a:r>
          <a:endParaRPr lang="en-US" sz="1800" kern="1200" dirty="0"/>
        </a:p>
      </dsp:txBody>
      <dsp:txXfrm>
        <a:off x="2849275" y="36964"/>
        <a:ext cx="1078486" cy="675438"/>
      </dsp:txXfrm>
    </dsp:sp>
    <dsp:sp modelId="{2012C33E-450D-4031-9A13-3B44A4317E88}">
      <dsp:nvSpPr>
        <dsp:cNvPr id="0" name=""/>
        <dsp:cNvSpPr/>
      </dsp:nvSpPr>
      <dsp:spPr>
        <a:xfrm>
          <a:off x="1890979" y="374684"/>
          <a:ext cx="2995078" cy="2995078"/>
        </a:xfrm>
        <a:custGeom>
          <a:avLst/>
          <a:gdLst/>
          <a:ahLst/>
          <a:cxnLst/>
          <a:rect l="0" t="0" r="0" b="0"/>
          <a:pathLst>
            <a:path>
              <a:moveTo>
                <a:pt x="2228101" y="190289"/>
              </a:moveTo>
              <a:arcTo wR="1497539" hR="1497539" stAng="17951931" swAng="121392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C627BF-EE64-4A28-BBB5-9744692F31C4}">
      <dsp:nvSpPr>
        <dsp:cNvPr id="0" name=""/>
        <dsp:cNvSpPr/>
      </dsp:nvSpPr>
      <dsp:spPr>
        <a:xfrm>
          <a:off x="4236979" y="1035198"/>
          <a:ext cx="1151566" cy="74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Root</a:t>
          </a:r>
          <a:endParaRPr lang="en-US" sz="1800" kern="1200" dirty="0"/>
        </a:p>
      </dsp:txBody>
      <dsp:txXfrm>
        <a:off x="4273519" y="1071738"/>
        <a:ext cx="1078486" cy="675438"/>
      </dsp:txXfrm>
    </dsp:sp>
    <dsp:sp modelId="{FEDD9908-FB17-486A-A021-2F55CAFF57DC}">
      <dsp:nvSpPr>
        <dsp:cNvPr id="0" name=""/>
        <dsp:cNvSpPr/>
      </dsp:nvSpPr>
      <dsp:spPr>
        <a:xfrm>
          <a:off x="1890979" y="374684"/>
          <a:ext cx="2995078" cy="2995078"/>
        </a:xfrm>
        <a:custGeom>
          <a:avLst/>
          <a:gdLst/>
          <a:ahLst/>
          <a:cxnLst/>
          <a:rect l="0" t="0" r="0" b="0"/>
          <a:pathLst>
            <a:path>
              <a:moveTo>
                <a:pt x="2991509" y="1600861"/>
              </a:moveTo>
              <a:arcTo wR="1497539" hR="1497539" stAng="21837376" swAng="136157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0B864-560D-46AB-9024-F687160C50E2}">
      <dsp:nvSpPr>
        <dsp:cNvPr id="0" name=""/>
        <dsp:cNvSpPr/>
      </dsp:nvSpPr>
      <dsp:spPr>
        <a:xfrm>
          <a:off x="3692966" y="2709498"/>
          <a:ext cx="1151566" cy="74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Fruit</a:t>
          </a:r>
          <a:endParaRPr lang="en-US" sz="1800" kern="1200" dirty="0"/>
        </a:p>
      </dsp:txBody>
      <dsp:txXfrm>
        <a:off x="3729506" y="2746038"/>
        <a:ext cx="1078486" cy="675438"/>
      </dsp:txXfrm>
    </dsp:sp>
    <dsp:sp modelId="{86CB6175-0FA8-49D8-9770-CEFA7AC34E95}">
      <dsp:nvSpPr>
        <dsp:cNvPr id="0" name=""/>
        <dsp:cNvSpPr/>
      </dsp:nvSpPr>
      <dsp:spPr>
        <a:xfrm>
          <a:off x="1890979" y="374684"/>
          <a:ext cx="2995078" cy="2995078"/>
        </a:xfrm>
        <a:custGeom>
          <a:avLst/>
          <a:gdLst/>
          <a:ahLst/>
          <a:cxnLst/>
          <a:rect l="0" t="0" r="0" b="0"/>
          <a:pathLst>
            <a:path>
              <a:moveTo>
                <a:pt x="1681876" y="2983689"/>
              </a:moveTo>
              <a:arcTo wR="1497539" hR="1497539" stAng="4975760" swAng="84848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7D41D-19AB-4189-B4BF-BE7D1362312D}">
      <dsp:nvSpPr>
        <dsp:cNvPr id="0" name=""/>
        <dsp:cNvSpPr/>
      </dsp:nvSpPr>
      <dsp:spPr>
        <a:xfrm>
          <a:off x="1932503" y="2709498"/>
          <a:ext cx="1151566" cy="74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Leaf</a:t>
          </a:r>
          <a:endParaRPr lang="en-US" sz="1800" kern="1200" dirty="0"/>
        </a:p>
      </dsp:txBody>
      <dsp:txXfrm>
        <a:off x="1969043" y="2746038"/>
        <a:ext cx="1078486" cy="675438"/>
      </dsp:txXfrm>
    </dsp:sp>
    <dsp:sp modelId="{D5B4D86A-3223-4957-A37E-5EFD017EE720}">
      <dsp:nvSpPr>
        <dsp:cNvPr id="0" name=""/>
        <dsp:cNvSpPr/>
      </dsp:nvSpPr>
      <dsp:spPr>
        <a:xfrm>
          <a:off x="1890979" y="374684"/>
          <a:ext cx="2995078" cy="2995078"/>
        </a:xfrm>
        <a:custGeom>
          <a:avLst/>
          <a:gdLst/>
          <a:ahLst/>
          <a:cxnLst/>
          <a:rect l="0" t="0" r="0" b="0"/>
          <a:pathLst>
            <a:path>
              <a:moveTo>
                <a:pt x="159084" y="2169224"/>
              </a:moveTo>
              <a:arcTo wR="1497539" hR="1497539" stAng="9201050" swAng="136157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9C9868-3E34-418B-BD93-E6EE009B0798}">
      <dsp:nvSpPr>
        <dsp:cNvPr id="0" name=""/>
        <dsp:cNvSpPr/>
      </dsp:nvSpPr>
      <dsp:spPr>
        <a:xfrm>
          <a:off x="1388490" y="1035198"/>
          <a:ext cx="1151566" cy="74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Resting Soil</a:t>
          </a:r>
          <a:endParaRPr lang="en-US" sz="1800" kern="1200" dirty="0"/>
        </a:p>
      </dsp:txBody>
      <dsp:txXfrm>
        <a:off x="1425030" y="1071738"/>
        <a:ext cx="1078486" cy="675438"/>
      </dsp:txXfrm>
    </dsp:sp>
    <dsp:sp modelId="{ECD60A0D-2A3D-4A90-9149-8A151A54C5F3}">
      <dsp:nvSpPr>
        <dsp:cNvPr id="0" name=""/>
        <dsp:cNvSpPr/>
      </dsp:nvSpPr>
      <dsp:spPr>
        <a:xfrm>
          <a:off x="1890979" y="374684"/>
          <a:ext cx="2995078" cy="2995078"/>
        </a:xfrm>
        <a:custGeom>
          <a:avLst/>
          <a:gdLst/>
          <a:ahLst/>
          <a:cxnLst/>
          <a:rect l="0" t="0" r="0" b="0"/>
          <a:pathLst>
            <a:path>
              <a:moveTo>
                <a:pt x="359974" y="523593"/>
              </a:moveTo>
              <a:arcTo wR="1497539" hR="1497539" stAng="13234142" swAng="121392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A1A9D31-EEE9-4500-9BA9-CC64ACD19DA7}" type="datetimeFigureOut">
              <a:rPr lang="en-US" smtClean="0"/>
              <a:t>4/20/2013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771CF59-79A9-46D6-982D-0D9C07FEF37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apinlivingwaters.org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VEGETABLES 101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848100"/>
            <a:ext cx="373380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6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744" cy="1143000"/>
          </a:xfrm>
        </p:spPr>
        <p:txBody>
          <a:bodyPr/>
          <a:lstStyle/>
          <a:p>
            <a:r>
              <a:rPr lang="en-US" dirty="0" smtClean="0"/>
              <a:t>What’s on the Agenda?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057400"/>
            <a:ext cx="6777317" cy="4343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Benefits of Growing Your Own Garden</a:t>
            </a:r>
          </a:p>
          <a:p>
            <a:r>
              <a:rPr lang="en-US" dirty="0" smtClean="0"/>
              <a:t>How to Select a Site</a:t>
            </a:r>
          </a:p>
          <a:p>
            <a:r>
              <a:rPr lang="en-US" dirty="0" smtClean="0"/>
              <a:t>Different Types of Gardens</a:t>
            </a:r>
          </a:p>
          <a:p>
            <a:r>
              <a:rPr lang="en-US" dirty="0" smtClean="0"/>
              <a:t>Site Preparation</a:t>
            </a:r>
          </a:p>
          <a:p>
            <a:r>
              <a:rPr lang="en-US" dirty="0" smtClean="0"/>
              <a:t>Soil Test</a:t>
            </a:r>
          </a:p>
          <a:p>
            <a:r>
              <a:rPr lang="en-US" dirty="0" smtClean="0"/>
              <a:t>Planning</a:t>
            </a:r>
          </a:p>
          <a:p>
            <a:r>
              <a:rPr lang="en-US" dirty="0" smtClean="0"/>
              <a:t>Crop Rotation</a:t>
            </a:r>
          </a:p>
          <a:p>
            <a:r>
              <a:rPr lang="en-US" dirty="0" smtClean="0"/>
              <a:t>What Varieties Do Best in the Area</a:t>
            </a:r>
          </a:p>
          <a:p>
            <a:r>
              <a:rPr lang="en-US" dirty="0" smtClean="0"/>
              <a:t>How to Read a Seed Packet</a:t>
            </a:r>
          </a:p>
          <a:p>
            <a:r>
              <a:rPr lang="en-US" dirty="0" smtClean="0"/>
              <a:t>Fertilization</a:t>
            </a:r>
          </a:p>
          <a:p>
            <a:r>
              <a:rPr lang="en-US" dirty="0" smtClean="0"/>
              <a:t>How to Plant a Seed or Transplant</a:t>
            </a:r>
          </a:p>
          <a:p>
            <a:r>
              <a:rPr lang="en-US" dirty="0" smtClean="0"/>
              <a:t>How to Protect Your Plants</a:t>
            </a:r>
          </a:p>
          <a:p>
            <a:r>
              <a:rPr lang="en-US" dirty="0" smtClean="0"/>
              <a:t>Watering Methods</a:t>
            </a:r>
          </a:p>
          <a:p>
            <a:r>
              <a:rPr lang="en-US" dirty="0" smtClean="0"/>
              <a:t>Pest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712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Benefits of Growing Your Own Vegetables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Improve family health</a:t>
            </a:r>
          </a:p>
          <a:p>
            <a:r>
              <a:rPr lang="en-US" dirty="0" smtClean="0"/>
              <a:t>Save money on groceries</a:t>
            </a:r>
          </a:p>
          <a:p>
            <a:r>
              <a:rPr lang="en-US" dirty="0" smtClean="0"/>
              <a:t>Reduce environmental impact</a:t>
            </a:r>
          </a:p>
          <a:p>
            <a:r>
              <a:rPr lang="en-US" dirty="0" smtClean="0"/>
              <a:t>Provide a reason for outdoor exercise</a:t>
            </a:r>
          </a:p>
          <a:p>
            <a:r>
              <a:rPr lang="en-US" dirty="0" smtClean="0"/>
              <a:t>Enjoy better tasting food</a:t>
            </a:r>
          </a:p>
          <a:p>
            <a:r>
              <a:rPr lang="en-US" dirty="0" smtClean="0"/>
              <a:t>Build self reliance and a sense of pride</a:t>
            </a:r>
          </a:p>
          <a:p>
            <a:r>
              <a:rPr lang="en-US" dirty="0" smtClean="0"/>
              <a:t>Provide a sense of control of food safety</a:t>
            </a:r>
          </a:p>
          <a:p>
            <a:pPr marL="6858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990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a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800" dirty="0" smtClean="0"/>
              <a:t>Four basic plant requirements to consider</a:t>
            </a:r>
          </a:p>
          <a:p>
            <a:pPr lvl="7"/>
            <a:r>
              <a:rPr lang="en-US" sz="2400" dirty="0" smtClean="0"/>
              <a:t>Soil</a:t>
            </a:r>
          </a:p>
          <a:p>
            <a:pPr lvl="8"/>
            <a:r>
              <a:rPr lang="en-US" sz="2400" dirty="0" smtClean="0"/>
              <a:t>Deep, fertile, well- drained</a:t>
            </a:r>
          </a:p>
          <a:p>
            <a:pPr lvl="7"/>
            <a:r>
              <a:rPr lang="en-US" sz="2400" dirty="0" smtClean="0"/>
              <a:t>Light</a:t>
            </a:r>
          </a:p>
          <a:p>
            <a:pPr lvl="8"/>
            <a:r>
              <a:rPr lang="en-US" sz="2400" dirty="0" smtClean="0"/>
              <a:t>Minimum of 6 hours of daylight</a:t>
            </a:r>
          </a:p>
          <a:p>
            <a:pPr lvl="8"/>
            <a:r>
              <a:rPr lang="en-US" sz="2400" dirty="0" smtClean="0"/>
              <a:t>Don’t put near anything that may cause a shadow</a:t>
            </a:r>
          </a:p>
          <a:p>
            <a:pPr lvl="7"/>
            <a:r>
              <a:rPr lang="en-US" sz="2400" dirty="0" smtClean="0"/>
              <a:t>Space</a:t>
            </a:r>
          </a:p>
          <a:p>
            <a:pPr lvl="8"/>
            <a:r>
              <a:rPr lang="en-US" sz="2400" dirty="0" smtClean="0"/>
              <a:t>Depends upon what you plan to grow</a:t>
            </a:r>
          </a:p>
          <a:p>
            <a:pPr lvl="7"/>
            <a:r>
              <a:rPr lang="en-US" sz="2400" dirty="0" smtClean="0"/>
              <a:t>Water</a:t>
            </a:r>
          </a:p>
          <a:p>
            <a:pPr lvl="8"/>
            <a:r>
              <a:rPr lang="en-US" sz="2400" dirty="0" smtClean="0"/>
              <a:t>Different vegetables require different amounts of water; make sure you are able to supply the adequate amount needed.</a:t>
            </a:r>
          </a:p>
          <a:p>
            <a:r>
              <a:rPr lang="en-US" sz="2900" dirty="0" smtClean="0"/>
              <a:t>You may also want to consider if you need fencing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29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Gardens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Raised Beds</a:t>
            </a:r>
          </a:p>
          <a:p>
            <a:pPr lvl="1"/>
            <a:r>
              <a:rPr lang="en-US" dirty="0" smtClean="0"/>
              <a:t>Grow more in a smaller area</a:t>
            </a:r>
          </a:p>
          <a:p>
            <a:pPr lvl="1"/>
            <a:r>
              <a:rPr lang="en-US" dirty="0" smtClean="0"/>
              <a:t>Drain and warm-up earlier in the spring</a:t>
            </a:r>
          </a:p>
          <a:p>
            <a:pPr lvl="1"/>
            <a:r>
              <a:rPr lang="en-US" dirty="0" smtClean="0"/>
              <a:t>Soil is easier to manage and pests are easier to control</a:t>
            </a:r>
          </a:p>
          <a:p>
            <a:pPr lvl="1"/>
            <a:r>
              <a:rPr lang="en-US" dirty="0" smtClean="0"/>
              <a:t>It’s attractive and appealing in appearance</a:t>
            </a:r>
          </a:p>
          <a:p>
            <a:pPr lvl="1"/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12" y="3112294"/>
            <a:ext cx="2857500" cy="1895475"/>
          </a:xfrm>
        </p:spPr>
      </p:pic>
    </p:spTree>
    <p:extLst>
      <p:ext uri="{BB962C8B-B14F-4D97-AF65-F5344CB8AC3E}">
        <p14:creationId xmlns:p14="http://schemas.microsoft.com/office/powerpoint/2010/main" val="225000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Gardens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Containers</a:t>
            </a:r>
          </a:p>
          <a:p>
            <a:pPr lvl="1"/>
            <a:r>
              <a:rPr lang="en-US" dirty="0" smtClean="0"/>
              <a:t>Great if you have limited space</a:t>
            </a:r>
          </a:p>
          <a:p>
            <a:pPr lvl="1"/>
            <a:r>
              <a:rPr lang="en-US" dirty="0" smtClean="0"/>
              <a:t>Can be on a deck, patio, doorstep or windowsill</a:t>
            </a:r>
          </a:p>
          <a:p>
            <a:pPr lvl="1"/>
            <a:r>
              <a:rPr lang="en-US" dirty="0" smtClean="0"/>
              <a:t>Easily accessible, convenient, space efficient and soil &amp; drainage issues can be controlled</a:t>
            </a:r>
          </a:p>
          <a:p>
            <a:pPr lvl="1"/>
            <a:r>
              <a:rPr lang="en-US" dirty="0" smtClean="0"/>
              <a:t>Be sure to have the container off the ground with pot feet so that you can get better drainage</a:t>
            </a:r>
          </a:p>
          <a:p>
            <a:pPr lvl="1"/>
            <a:r>
              <a:rPr lang="en-US" dirty="0" smtClean="0"/>
              <a:t>Needs to be watered frequently; never let the soil dry out.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1047750"/>
            <a:ext cx="21590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1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668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Site Preparation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Clean the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Mark the area </a:t>
            </a:r>
          </a:p>
          <a:p>
            <a:r>
              <a:rPr lang="en-US" dirty="0" smtClean="0"/>
              <a:t>Remove boards, rock, old plant supports and general debris</a:t>
            </a:r>
          </a:p>
          <a:p>
            <a:r>
              <a:rPr lang="en-US" dirty="0" smtClean="0"/>
              <a:t>Cut or chop weeds and crop residue</a:t>
            </a:r>
          </a:p>
          <a:p>
            <a:pPr lvl="2"/>
            <a:r>
              <a:rPr lang="en-US" dirty="0" smtClean="0"/>
              <a:t>If residue is free of disease and mature weed seed it can be worked into the soil or composted.</a:t>
            </a:r>
          </a:p>
          <a:p>
            <a:r>
              <a:rPr lang="en-US" dirty="0" smtClean="0"/>
              <a:t>If new garden kill and remove plant material</a:t>
            </a:r>
          </a:p>
          <a:p>
            <a:pPr lvl="1"/>
            <a:r>
              <a:rPr lang="en-US" dirty="0" smtClean="0"/>
              <a:t>Soil Solarizing</a:t>
            </a:r>
            <a:endParaRPr lang="en-US" dirty="0"/>
          </a:p>
          <a:p>
            <a:r>
              <a:rPr lang="en-US" dirty="0"/>
              <a:t>Add organic material or compost to cleared area</a:t>
            </a:r>
          </a:p>
          <a:p>
            <a:pPr marL="6858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40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Getting the Soil                Ready for Planting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Soil needs to be worked at least 6” deep and smoothed before planting</a:t>
            </a:r>
          </a:p>
          <a:p>
            <a:pPr lvl="2"/>
            <a:r>
              <a:rPr lang="en-US" dirty="0" smtClean="0"/>
              <a:t>You can use a rototiller or a shovel</a:t>
            </a:r>
          </a:p>
          <a:p>
            <a:r>
              <a:rPr lang="en-US" dirty="0" smtClean="0"/>
              <a:t>Seed &amp; transplants should be planted in moist, finely aggregated soil.</a:t>
            </a:r>
          </a:p>
          <a:p>
            <a:pPr lvl="2"/>
            <a:r>
              <a:rPr lang="en-US" dirty="0" smtClean="0"/>
              <a:t>If water can be squeezed from a handful of garden soil or if it does not break apart when dropped, it is too wet</a:t>
            </a:r>
          </a:p>
          <a:p>
            <a:pPr lvl="2"/>
            <a:r>
              <a:rPr lang="en-US" dirty="0" smtClean="0"/>
              <a:t>Soil that is too wet will form clods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533400"/>
            <a:ext cx="28575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7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Site Preparation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Soil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Soil sample box and info sheet are available at the Agricultural Extension office</a:t>
            </a:r>
          </a:p>
          <a:p>
            <a:pPr lvl="1"/>
            <a:r>
              <a:rPr lang="en-US" dirty="0" smtClean="0"/>
              <a:t>Use a small trowel or spade to collect samples</a:t>
            </a:r>
          </a:p>
          <a:p>
            <a:pPr lvl="1"/>
            <a:r>
              <a:rPr lang="en-US" dirty="0" smtClean="0"/>
              <a:t>Collect from 8 to 10 locations throughout garden</a:t>
            </a:r>
          </a:p>
          <a:p>
            <a:pPr lvl="1"/>
            <a:r>
              <a:rPr lang="en-US" dirty="0" smtClean="0"/>
              <a:t>Soil should be dry</a:t>
            </a:r>
          </a:p>
          <a:p>
            <a:pPr lvl="1"/>
            <a:r>
              <a:rPr lang="en-US" dirty="0" smtClean="0"/>
              <a:t>Collect top 4 to 6” of soil</a:t>
            </a:r>
          </a:p>
          <a:p>
            <a:pPr lvl="1"/>
            <a:r>
              <a:rPr lang="en-US" dirty="0" smtClean="0"/>
              <a:t>Place soil in a clean plastic bucket and mix</a:t>
            </a:r>
          </a:p>
          <a:p>
            <a:pPr lvl="1"/>
            <a:r>
              <a:rPr lang="en-US" dirty="0" smtClean="0"/>
              <a:t>Do not collect samples from where water stands, heavy amounts of ashes have been dumped or where debris has laid.</a:t>
            </a:r>
          </a:p>
          <a:p>
            <a:pPr lvl="1"/>
            <a:r>
              <a:rPr lang="en-US" dirty="0" smtClean="0"/>
              <a:t>Soil samples should be taken the same general time each year</a:t>
            </a:r>
          </a:p>
          <a:p>
            <a:pPr lvl="1"/>
            <a:r>
              <a:rPr lang="en-US" dirty="0" smtClean="0"/>
              <a:t>Fill the box ¾ full with the thoroughly mixed soil</a:t>
            </a:r>
          </a:p>
          <a:p>
            <a:pPr lvl="1"/>
            <a:r>
              <a:rPr lang="en-US" dirty="0" smtClean="0"/>
              <a:t>Fill out the info sheet and request the basic test</a:t>
            </a:r>
          </a:p>
          <a:p>
            <a:pPr lvl="1"/>
            <a:r>
              <a:rPr lang="en-US" dirty="0" smtClean="0"/>
              <a:t>Mail in or drop off at the Extension Office</a:t>
            </a:r>
          </a:p>
          <a:p>
            <a:pPr lvl="1"/>
            <a:r>
              <a:rPr lang="en-US" dirty="0" smtClean="0"/>
              <a:t>Results will be 2 weeks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08078"/>
            <a:ext cx="285750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6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Garden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Saves time, space, work and money</a:t>
            </a:r>
          </a:p>
          <a:p>
            <a:r>
              <a:rPr lang="en-US" dirty="0" smtClean="0"/>
              <a:t>Consider the following</a:t>
            </a:r>
          </a:p>
          <a:p>
            <a:pPr lvl="2"/>
            <a:r>
              <a:rPr lang="en-US" dirty="0" smtClean="0"/>
              <a:t>Which varieties do you like?</a:t>
            </a:r>
          </a:p>
          <a:p>
            <a:pPr lvl="2"/>
            <a:r>
              <a:rPr lang="en-US" dirty="0" smtClean="0"/>
              <a:t>Do you want to extend the harvest season?</a:t>
            </a:r>
          </a:p>
          <a:p>
            <a:pPr lvl="2"/>
            <a:r>
              <a:rPr lang="en-US" dirty="0" smtClean="0"/>
              <a:t>Which varieties should be rotated to a new location?</a:t>
            </a:r>
          </a:p>
          <a:p>
            <a:pPr lvl="2"/>
            <a:r>
              <a:rPr lang="en-US" dirty="0" smtClean="0"/>
              <a:t>Do you want to increase or decrease the amount of harvest?</a:t>
            </a:r>
          </a:p>
          <a:p>
            <a:pPr lvl="2"/>
            <a:r>
              <a:rPr lang="en-US" dirty="0" smtClean="0"/>
              <a:t>Do you want several small staggered plantings?</a:t>
            </a:r>
          </a:p>
          <a:p>
            <a:pPr lvl="2"/>
            <a:r>
              <a:rPr lang="en-US" dirty="0" smtClean="0"/>
              <a:t>Was something new that you want to try this year?</a:t>
            </a:r>
          </a:p>
          <a:p>
            <a:pPr lvl="2"/>
            <a:r>
              <a:rPr lang="en-US" dirty="0" smtClean="0"/>
              <a:t>Has your family increased or decreased in size?</a:t>
            </a:r>
          </a:p>
          <a:p>
            <a:pPr lvl="2"/>
            <a:r>
              <a:rPr lang="en-US" dirty="0" smtClean="0"/>
              <a:t>Do you want to preserve more or less food this year?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82394" y="414338"/>
            <a:ext cx="2695575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0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3223710" cy="4963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Crop Rotation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7503178"/>
              </p:ext>
            </p:extLst>
          </p:nvPr>
        </p:nvGraphicFramePr>
        <p:xfrm>
          <a:off x="990600" y="1447800"/>
          <a:ext cx="6777037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1054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Legumes: Beans, peas, lima beans, potatoes</a:t>
            </a:r>
          </a:p>
          <a:p>
            <a:r>
              <a:rPr lang="en-US" dirty="0" smtClean="0"/>
              <a:t>Root: Onions, garlic, turnips, beets, carrots, radishes</a:t>
            </a:r>
          </a:p>
          <a:p>
            <a:r>
              <a:rPr lang="en-US" dirty="0" smtClean="0"/>
              <a:t>Fruit: Tomatoes, cucumbers, peppers, eggplant, squash, melons</a:t>
            </a:r>
          </a:p>
          <a:p>
            <a:r>
              <a:rPr lang="en-US" dirty="0" smtClean="0"/>
              <a:t>Leaf:  Lettuce, greens spinach, herbs, brassicas, corn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96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Crop Rotation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Follow heavy-feeding plants with light feeders</a:t>
            </a:r>
          </a:p>
          <a:p>
            <a:pPr lvl="2"/>
            <a:r>
              <a:rPr lang="en-US" dirty="0" smtClean="0"/>
              <a:t>Corn is a heavy feeder so follow it with peas or beans which are light feeders and will add nitrogen back to the soil</a:t>
            </a:r>
          </a:p>
          <a:p>
            <a:r>
              <a:rPr lang="en-US" dirty="0" smtClean="0"/>
              <a:t>Put deep rooted vegetables where shallow rooted plants previously grew</a:t>
            </a:r>
          </a:p>
          <a:p>
            <a:r>
              <a:rPr lang="en-US" dirty="0" smtClean="0"/>
              <a:t>Avoid rotating plants of the same family within the same bed, because they tend to have similar nutritional needs and are often prey to the same pests and diseases.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75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Variety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Hybrids vs. Heirlooms</a:t>
            </a:r>
          </a:p>
          <a:p>
            <a:pPr lvl="2"/>
            <a:r>
              <a:rPr lang="en-US" dirty="0" smtClean="0"/>
              <a:t>If looking for pest resistance or disease resistance you may choose a hybrid</a:t>
            </a:r>
          </a:p>
          <a:p>
            <a:pPr lvl="2"/>
            <a:r>
              <a:rPr lang="en-US" dirty="0" smtClean="0"/>
              <a:t>If looking for optimal performance and taste you may choose an heirloom</a:t>
            </a:r>
          </a:p>
          <a:p>
            <a:r>
              <a:rPr lang="en-US" dirty="0" smtClean="0"/>
              <a:t>Disease Resistance</a:t>
            </a:r>
          </a:p>
          <a:p>
            <a:pPr lvl="2"/>
            <a:r>
              <a:rPr lang="en-US" dirty="0" smtClean="0"/>
              <a:t>Remember resistance does not mean immunity</a:t>
            </a:r>
          </a:p>
          <a:p>
            <a:pPr marL="457200" indent="-342900"/>
            <a:r>
              <a:rPr lang="en-US" dirty="0" smtClean="0"/>
              <a:t>Form or Growth Habit</a:t>
            </a:r>
          </a:p>
          <a:p>
            <a:pPr marL="1028700" lvl="2" indent="-342900"/>
            <a:r>
              <a:rPr lang="en-US" dirty="0" smtClean="0"/>
              <a:t>How the plant grows</a:t>
            </a:r>
          </a:p>
          <a:p>
            <a:pPr marL="1239012" lvl="3" indent="-342900"/>
            <a:r>
              <a:rPr lang="en-US" dirty="0" smtClean="0"/>
              <a:t>Indeterminate</a:t>
            </a:r>
          </a:p>
          <a:p>
            <a:pPr marL="1440180" lvl="4" indent="-342900"/>
            <a:r>
              <a:rPr lang="en-US" dirty="0" smtClean="0"/>
              <a:t>Continues to grow as in a vine</a:t>
            </a:r>
          </a:p>
          <a:p>
            <a:pPr marL="1239012" lvl="3" indent="-342900"/>
            <a:r>
              <a:rPr lang="en-US" dirty="0" smtClean="0"/>
              <a:t>Determinate</a:t>
            </a:r>
          </a:p>
          <a:p>
            <a:pPr marL="1440180" lvl="4" indent="-342900"/>
            <a:r>
              <a:rPr lang="en-US" dirty="0" smtClean="0"/>
              <a:t>Grows until a set point and then stops as in a bush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92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990600"/>
            <a:ext cx="6637468" cy="1362075"/>
          </a:xfrm>
        </p:spPr>
        <p:txBody>
          <a:bodyPr/>
          <a:lstStyle/>
          <a:p>
            <a:r>
              <a:rPr lang="en-US" dirty="0" smtClean="0"/>
              <a:t>Let’s Talk Vegetables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H="1">
            <a:off x="7896112" y="426720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981200"/>
            <a:ext cx="5257800" cy="339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1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Bush Beans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Seed Depth:  1”</a:t>
            </a:r>
          </a:p>
          <a:p>
            <a:r>
              <a:rPr lang="en-US" dirty="0" smtClean="0"/>
              <a:t>Days to Germinate 7-10</a:t>
            </a:r>
          </a:p>
          <a:p>
            <a:r>
              <a:rPr lang="en-US" dirty="0" smtClean="0"/>
              <a:t>Date to sow outdoors:  April-June 20</a:t>
            </a:r>
          </a:p>
          <a:p>
            <a:r>
              <a:rPr lang="en-US" dirty="0" smtClean="0"/>
              <a:t>Rotation: Follow corn</a:t>
            </a:r>
          </a:p>
          <a:p>
            <a:r>
              <a:rPr lang="en-US" dirty="0" smtClean="0"/>
              <a:t>Spacing: 4” </a:t>
            </a:r>
          </a:p>
          <a:p>
            <a:r>
              <a:rPr lang="en-US" dirty="0" smtClean="0"/>
              <a:t>Companions: Basil, marigold &amp; strawberries</a:t>
            </a:r>
          </a:p>
          <a:p>
            <a:pPr marL="68580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smtClean="0"/>
              <a:t>Bush Kentucky Wonder </a:t>
            </a:r>
          </a:p>
          <a:p>
            <a:pPr lvl="1"/>
            <a:r>
              <a:rPr lang="en-US" dirty="0" smtClean="0"/>
              <a:t>Contender </a:t>
            </a:r>
          </a:p>
          <a:p>
            <a:pPr lvl="1"/>
            <a:r>
              <a:rPr lang="en-US" dirty="0" err="1" smtClean="0"/>
              <a:t>Goldencrop</a:t>
            </a:r>
            <a:r>
              <a:rPr lang="en-US" dirty="0" smtClean="0"/>
              <a:t> Wax </a:t>
            </a:r>
          </a:p>
          <a:p>
            <a:pPr lvl="1"/>
            <a:r>
              <a:rPr lang="en-US" dirty="0" smtClean="0"/>
              <a:t>Harvester</a:t>
            </a:r>
          </a:p>
          <a:p>
            <a:pPr lvl="1"/>
            <a:r>
              <a:rPr lang="en-US" dirty="0" smtClean="0"/>
              <a:t>Resistant Cherokee Wax </a:t>
            </a:r>
          </a:p>
          <a:p>
            <a:pPr lvl="1"/>
            <a:r>
              <a:rPr lang="en-US" dirty="0" err="1" smtClean="0"/>
              <a:t>Tendercrop</a:t>
            </a:r>
            <a:r>
              <a:rPr lang="en-US" dirty="0" smtClean="0"/>
              <a:t>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76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Bush Beans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Sowing</a:t>
            </a:r>
          </a:p>
          <a:p>
            <a:pPr lvl="2"/>
            <a:r>
              <a:rPr lang="en-US" dirty="0" smtClean="0"/>
              <a:t>Do not plant in cold soil it slows germination</a:t>
            </a:r>
          </a:p>
          <a:p>
            <a:pPr lvl="2"/>
            <a:r>
              <a:rPr lang="en-US" dirty="0" smtClean="0"/>
              <a:t>Make several small plantings about 10 days apart so that you can have a continuous harvest.</a:t>
            </a:r>
          </a:p>
          <a:p>
            <a:pPr marL="457200" indent="-342900"/>
            <a:r>
              <a:rPr lang="en-US" dirty="0" smtClean="0"/>
              <a:t>Fertilize young plants with fish emulsion every 2 weeks for the first 6 weeks, then once every 3 to 4 weeks</a:t>
            </a:r>
          </a:p>
          <a:p>
            <a:pPr marL="457200" indent="-342900"/>
            <a:r>
              <a:rPr lang="en-US" dirty="0" smtClean="0"/>
              <a:t>Harvest when pods are as thick as a pencil</a:t>
            </a:r>
          </a:p>
          <a:p>
            <a:pPr marL="457200" indent="-34290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783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Broccoli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Seed Depth: ¼”</a:t>
            </a:r>
          </a:p>
          <a:p>
            <a:r>
              <a:rPr lang="en-US" dirty="0" smtClean="0"/>
              <a:t>Days to germinate: 4-7</a:t>
            </a:r>
          </a:p>
          <a:p>
            <a:r>
              <a:rPr lang="en-US" dirty="0" smtClean="0"/>
              <a:t>Sow Indoors: 4-6 wks before last frost</a:t>
            </a:r>
          </a:p>
          <a:p>
            <a:r>
              <a:rPr lang="en-US" dirty="0" smtClean="0"/>
              <a:t>Outdoors: March1 and July 15</a:t>
            </a:r>
          </a:p>
          <a:p>
            <a:r>
              <a:rPr lang="en-US" dirty="0" smtClean="0"/>
              <a:t>Rotation: Avoid cole crops (cabbage, cauliflower)</a:t>
            </a:r>
          </a:p>
          <a:p>
            <a:r>
              <a:rPr lang="en-US" dirty="0" smtClean="0"/>
              <a:t>Spacing: 15” staggered rows</a:t>
            </a:r>
          </a:p>
          <a:p>
            <a:r>
              <a:rPr lang="en-US" dirty="0" smtClean="0"/>
              <a:t>Companion: Bush bean, carrot, cucumber, lettuce, onion, spinach and tomatoes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Varieties:</a:t>
            </a:r>
          </a:p>
          <a:p>
            <a:pPr lvl="1"/>
            <a:r>
              <a:rPr lang="en-US" dirty="0" smtClean="0"/>
              <a:t>Bravo</a:t>
            </a:r>
          </a:p>
          <a:p>
            <a:pPr lvl="1"/>
            <a:r>
              <a:rPr lang="en-US" dirty="0" smtClean="0"/>
              <a:t>Green Comet </a:t>
            </a:r>
          </a:p>
          <a:p>
            <a:pPr lvl="1"/>
            <a:r>
              <a:rPr lang="en-US" dirty="0" smtClean="0"/>
              <a:t>Green Duke</a:t>
            </a:r>
          </a:p>
          <a:p>
            <a:pPr lvl="1"/>
            <a:r>
              <a:rPr lang="en-US" dirty="0" smtClean="0"/>
              <a:t>Packman </a:t>
            </a:r>
          </a:p>
          <a:p>
            <a:pPr lvl="1"/>
            <a:r>
              <a:rPr lang="en-US" dirty="0" smtClean="0"/>
              <a:t>Premium Crop </a:t>
            </a:r>
          </a:p>
          <a:p>
            <a:pPr lvl="1"/>
            <a:r>
              <a:rPr lang="en-US" dirty="0" smtClean="0"/>
              <a:t>Purple Sprouting </a:t>
            </a:r>
          </a:p>
          <a:p>
            <a:pPr lvl="1"/>
            <a:r>
              <a:rPr lang="en-US" dirty="0" smtClean="0"/>
              <a:t>Waltham 29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7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Broccoli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Transplants well, but be sure not to disturb roots</a:t>
            </a:r>
          </a:p>
          <a:p>
            <a:r>
              <a:rPr lang="en-US" dirty="0" smtClean="0"/>
              <a:t>Set plants 1” deeper than they grew in the pots</a:t>
            </a:r>
          </a:p>
          <a:p>
            <a:r>
              <a:rPr lang="en-US" dirty="0" smtClean="0"/>
              <a:t>Fertilize every 3 to 4 weeks with an organic fertilize such as fish emulsion</a:t>
            </a:r>
          </a:p>
          <a:p>
            <a:r>
              <a:rPr lang="en-US" dirty="0" smtClean="0"/>
              <a:t>Harvest when the head is dark green and fully formed.  The buds should be tight.</a:t>
            </a:r>
          </a:p>
          <a:p>
            <a:pPr lvl="2"/>
            <a:r>
              <a:rPr lang="en-US" dirty="0" smtClean="0"/>
              <a:t>Yellow buds is a sign the head is overripe</a:t>
            </a:r>
          </a:p>
          <a:p>
            <a:pPr lvl="2"/>
            <a:r>
              <a:rPr lang="en-US" dirty="0" smtClean="0"/>
              <a:t>Harvest by cutting the head free of the stalk with a knife</a:t>
            </a:r>
          </a:p>
          <a:p>
            <a:pPr lvl="2"/>
            <a:r>
              <a:rPr lang="en-US" dirty="0" smtClean="0"/>
              <a:t>Smaller heads will form as side shoots.  Harvest every few days to keep more forming.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07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Cabbage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Seed Depth: ¼”</a:t>
            </a:r>
          </a:p>
          <a:p>
            <a:r>
              <a:rPr lang="en-US" dirty="0" smtClean="0"/>
              <a:t>Days to germinate: 5-8</a:t>
            </a:r>
          </a:p>
          <a:p>
            <a:r>
              <a:rPr lang="en-US" dirty="0" smtClean="0"/>
              <a:t>Sow Indoors:4-6 wks before last frost</a:t>
            </a:r>
          </a:p>
          <a:p>
            <a:r>
              <a:rPr lang="en-US" dirty="0" smtClean="0"/>
              <a:t>Outdoors: Feb. 20-April 1 &amp; July 1-July30</a:t>
            </a:r>
          </a:p>
          <a:p>
            <a:r>
              <a:rPr lang="en-US" dirty="0" smtClean="0"/>
              <a:t>Rotation: Avoid cole crops</a:t>
            </a:r>
          </a:p>
          <a:p>
            <a:r>
              <a:rPr lang="en-US" dirty="0" smtClean="0"/>
              <a:t>Spacing: 12-18”</a:t>
            </a:r>
          </a:p>
          <a:p>
            <a:r>
              <a:rPr lang="en-US" dirty="0" smtClean="0"/>
              <a:t>Companions: Bush bean, carrot, tomatoes, cucumber, lettuce, onion, spinach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err="1" smtClean="0"/>
              <a:t>Charmont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Danish Roundhead</a:t>
            </a:r>
          </a:p>
          <a:p>
            <a:pPr lvl="1"/>
            <a:r>
              <a:rPr lang="en-US" dirty="0" smtClean="0"/>
              <a:t>Early Jersey</a:t>
            </a:r>
          </a:p>
          <a:p>
            <a:pPr lvl="1"/>
            <a:r>
              <a:rPr lang="en-US" dirty="0" smtClean="0"/>
              <a:t>Wakefield</a:t>
            </a:r>
          </a:p>
          <a:p>
            <a:pPr lvl="1"/>
            <a:r>
              <a:rPr lang="en-US" dirty="0" smtClean="0"/>
              <a:t>King Cole</a:t>
            </a:r>
          </a:p>
          <a:p>
            <a:pPr lvl="1"/>
            <a:r>
              <a:rPr lang="en-US" dirty="0" smtClean="0"/>
              <a:t>Round Dutch</a:t>
            </a:r>
          </a:p>
          <a:p>
            <a:pPr lvl="1"/>
            <a:r>
              <a:rPr lang="en-US" dirty="0" smtClean="0"/>
              <a:t>Stonehead</a:t>
            </a:r>
          </a:p>
        </p:txBody>
      </p:sp>
    </p:spTree>
    <p:extLst>
      <p:ext uri="{BB962C8B-B14F-4D97-AF65-F5344CB8AC3E}">
        <p14:creationId xmlns:p14="http://schemas.microsoft.com/office/powerpoint/2010/main" val="250042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Cabbage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not disturb root ball when transplanting</a:t>
            </a:r>
          </a:p>
          <a:p>
            <a:r>
              <a:rPr lang="en-US" dirty="0" smtClean="0"/>
              <a:t>They are heavy feeders and need ample even supplies of most nutrients.</a:t>
            </a:r>
          </a:p>
          <a:p>
            <a:r>
              <a:rPr lang="en-US" dirty="0" smtClean="0"/>
              <a:t>Mulch .  It has a shallow root and are easily damaged from cultivation to fluctuations in soil moisture. </a:t>
            </a:r>
          </a:p>
          <a:p>
            <a:r>
              <a:rPr lang="en-US" dirty="0" smtClean="0"/>
              <a:t>Harvest anytime after the head is the size of a softball.</a:t>
            </a:r>
          </a:p>
        </p:txBody>
      </p:sp>
    </p:spTree>
    <p:extLst>
      <p:ext uri="{BB962C8B-B14F-4D97-AF65-F5344CB8AC3E}">
        <p14:creationId xmlns:p14="http://schemas.microsoft.com/office/powerpoint/2010/main" val="135731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Seed Depth: ¼ - ½” </a:t>
            </a:r>
          </a:p>
          <a:p>
            <a:r>
              <a:rPr lang="en-US" dirty="0" smtClean="0"/>
              <a:t>Days to Germinate: 6-8</a:t>
            </a:r>
          </a:p>
          <a:p>
            <a:r>
              <a:rPr lang="en-US" dirty="0" smtClean="0"/>
              <a:t>Sow Outdoors: March 1 – April 1</a:t>
            </a:r>
          </a:p>
          <a:p>
            <a:r>
              <a:rPr lang="en-US" dirty="0" smtClean="0"/>
              <a:t>Rotation: Avoid rotating with dill, fennel or parsley</a:t>
            </a:r>
          </a:p>
          <a:p>
            <a:r>
              <a:rPr lang="en-US" dirty="0" smtClean="0"/>
              <a:t>Spacing: 2-3” apart</a:t>
            </a:r>
          </a:p>
          <a:p>
            <a:r>
              <a:rPr lang="en-US" dirty="0" smtClean="0"/>
              <a:t>Companion: Onion, tomatoes, lettuce, rosemary, beans &amp; sage</a:t>
            </a:r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smtClean="0"/>
              <a:t>Soil that is difficult to work</a:t>
            </a:r>
          </a:p>
          <a:p>
            <a:pPr lvl="3"/>
            <a:r>
              <a:rPr lang="en-US" dirty="0" smtClean="0"/>
              <a:t>Danvers</a:t>
            </a:r>
          </a:p>
          <a:p>
            <a:pPr lvl="3"/>
            <a:r>
              <a:rPr lang="en-US" dirty="0" smtClean="0"/>
              <a:t>Little Finger</a:t>
            </a:r>
          </a:p>
          <a:p>
            <a:pPr lvl="3"/>
            <a:r>
              <a:rPr lang="en-US" dirty="0" smtClean="0"/>
              <a:t>Short n Sweet</a:t>
            </a:r>
          </a:p>
          <a:p>
            <a:pPr lvl="3"/>
            <a:r>
              <a:rPr lang="en-US" dirty="0" smtClean="0"/>
              <a:t>Thumbelina</a:t>
            </a:r>
          </a:p>
          <a:p>
            <a:pPr lvl="1"/>
            <a:r>
              <a:rPr lang="en-US" dirty="0" smtClean="0"/>
              <a:t>Deeper soils or raised beds</a:t>
            </a:r>
          </a:p>
          <a:p>
            <a:pPr lvl="3"/>
            <a:r>
              <a:rPr lang="en-US" dirty="0" smtClean="0"/>
              <a:t>Chanteney </a:t>
            </a:r>
          </a:p>
          <a:p>
            <a:pPr lvl="3"/>
            <a:r>
              <a:rPr lang="en-US" dirty="0" smtClean="0"/>
              <a:t>Nantes</a:t>
            </a:r>
          </a:p>
        </p:txBody>
      </p:sp>
    </p:spTree>
    <p:extLst>
      <p:ext uri="{BB962C8B-B14F-4D97-AF65-F5344CB8AC3E}">
        <p14:creationId xmlns:p14="http://schemas.microsoft.com/office/powerpoint/2010/main" val="221969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Plant in rows and thin out</a:t>
            </a:r>
          </a:p>
          <a:p>
            <a:r>
              <a:rPr lang="en-US" dirty="0" smtClean="0"/>
              <a:t>Prefers roots to be cool; add a layer of mulch</a:t>
            </a:r>
          </a:p>
          <a:p>
            <a:r>
              <a:rPr lang="en-US" dirty="0" smtClean="0"/>
              <a:t>Harvest by pulling them from the ground by their tops.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78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Cauliflower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Seed Depth: ¼”</a:t>
            </a:r>
          </a:p>
          <a:p>
            <a:r>
              <a:rPr lang="en-US" dirty="0" smtClean="0"/>
              <a:t>Days to germinate: 6</a:t>
            </a:r>
          </a:p>
          <a:p>
            <a:r>
              <a:rPr lang="en-US" dirty="0" smtClean="0"/>
              <a:t>Sow Indoors: 4-6 wks before last frost</a:t>
            </a:r>
          </a:p>
          <a:p>
            <a:r>
              <a:rPr lang="en-US" dirty="0" smtClean="0"/>
              <a:t>Outdoors: March 1- April 1 &amp; July 15- August 15</a:t>
            </a:r>
          </a:p>
          <a:p>
            <a:r>
              <a:rPr lang="en-US" dirty="0" smtClean="0"/>
              <a:t>Rotation: Avoid cole crops &amp; plant after beans</a:t>
            </a:r>
          </a:p>
          <a:p>
            <a:r>
              <a:rPr lang="en-US" dirty="0" smtClean="0"/>
              <a:t>Spacing: 15” staggered rows</a:t>
            </a:r>
          </a:p>
          <a:p>
            <a:r>
              <a:rPr lang="en-US" dirty="0" smtClean="0"/>
              <a:t>Companions: Bush bean, carrot, cucumber, lettuce, spinach &amp; tomatoes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smtClean="0"/>
              <a:t>Andes</a:t>
            </a:r>
          </a:p>
          <a:p>
            <a:pPr lvl="1"/>
            <a:r>
              <a:rPr lang="en-US" dirty="0" smtClean="0"/>
              <a:t>Early White</a:t>
            </a:r>
          </a:p>
          <a:p>
            <a:pPr lvl="1"/>
            <a:r>
              <a:rPr lang="en-US" dirty="0" smtClean="0"/>
              <a:t>Imperial</a:t>
            </a:r>
          </a:p>
          <a:p>
            <a:pPr lvl="1"/>
            <a:r>
              <a:rPr lang="en-US" dirty="0" smtClean="0"/>
              <a:t>Snow Ball</a:t>
            </a:r>
          </a:p>
          <a:p>
            <a:pPr lvl="1"/>
            <a:r>
              <a:rPr lang="en-US" dirty="0" smtClean="0"/>
              <a:t>Snow Crown</a:t>
            </a:r>
          </a:p>
          <a:p>
            <a:pPr lvl="1"/>
            <a:r>
              <a:rPr lang="en-US" dirty="0" smtClean="0"/>
              <a:t>Snow King</a:t>
            </a:r>
          </a:p>
          <a:p>
            <a:pPr lvl="1"/>
            <a:r>
              <a:rPr lang="en-US" dirty="0" smtClean="0"/>
              <a:t>Violet Queen Hybrid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3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Cauliflower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When transplanting do not damage roots</a:t>
            </a:r>
          </a:p>
          <a:p>
            <a:r>
              <a:rPr lang="en-US" dirty="0" smtClean="0"/>
              <a:t>Keep plants evenly watered</a:t>
            </a:r>
          </a:p>
          <a:p>
            <a:r>
              <a:rPr lang="en-US" dirty="0" smtClean="0"/>
              <a:t>It is a heavy feeder and likes frequent watering with compost tea or dilute solutions of fish emulsion</a:t>
            </a:r>
          </a:p>
          <a:p>
            <a:r>
              <a:rPr lang="en-US" dirty="0" smtClean="0"/>
              <a:t>Blanching is a technique used for the white varieties.  </a:t>
            </a:r>
          </a:p>
          <a:p>
            <a:pPr lvl="1"/>
            <a:r>
              <a:rPr lang="en-US" dirty="0" smtClean="0"/>
              <a:t>When head is 2-3” fold leaves over the head and secure with a rubber band or twine.</a:t>
            </a:r>
          </a:p>
          <a:p>
            <a:pPr lvl="1"/>
            <a:r>
              <a:rPr lang="en-US" dirty="0" smtClean="0"/>
              <a:t>Improves flavor and texture</a:t>
            </a:r>
          </a:p>
          <a:p>
            <a:r>
              <a:rPr lang="en-US" dirty="0" smtClean="0"/>
              <a:t>Harvesting</a:t>
            </a:r>
          </a:p>
          <a:p>
            <a:pPr lvl="1"/>
            <a:r>
              <a:rPr lang="en-US" dirty="0" smtClean="0"/>
              <a:t>In warm weather, harvest heads after 4 days of being tied</a:t>
            </a:r>
          </a:p>
          <a:p>
            <a:pPr lvl="1"/>
            <a:r>
              <a:rPr lang="en-US" dirty="0" smtClean="0"/>
              <a:t>In cooler weather harvest after 10 days </a:t>
            </a:r>
          </a:p>
          <a:p>
            <a:pPr lvl="1"/>
            <a:r>
              <a:rPr lang="en-US" dirty="0" smtClean="0"/>
              <a:t>Heads should be tight &amp; fairly regular in shape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8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Corn, Sweet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Seed Depth: 1”</a:t>
            </a:r>
          </a:p>
          <a:p>
            <a:r>
              <a:rPr lang="en-US" dirty="0" smtClean="0"/>
              <a:t>Days to Germinate: 4</a:t>
            </a:r>
          </a:p>
          <a:p>
            <a:r>
              <a:rPr lang="en-US" dirty="0" smtClean="0"/>
              <a:t>Sow Outdoors: 1 wk after frost</a:t>
            </a:r>
          </a:p>
          <a:p>
            <a:r>
              <a:rPr lang="en-US" dirty="0" smtClean="0"/>
              <a:t>Rotation: Plant after peas or beans</a:t>
            </a:r>
          </a:p>
          <a:p>
            <a:r>
              <a:rPr lang="en-US" dirty="0" smtClean="0"/>
              <a:t>Spacing: 8”</a:t>
            </a:r>
          </a:p>
          <a:p>
            <a:r>
              <a:rPr lang="en-US" dirty="0" smtClean="0"/>
              <a:t>Companions: Sunflowers, legumes, potato, parsley, carrots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smtClean="0"/>
              <a:t>Golden Cross Bantam</a:t>
            </a:r>
          </a:p>
          <a:p>
            <a:pPr lvl="1"/>
            <a:r>
              <a:rPr lang="en-US" dirty="0" smtClean="0"/>
              <a:t>Honey &amp; Cream</a:t>
            </a:r>
          </a:p>
          <a:p>
            <a:pPr lvl="1"/>
            <a:r>
              <a:rPr lang="en-US" dirty="0" smtClean="0"/>
              <a:t>Jubilee</a:t>
            </a:r>
          </a:p>
          <a:p>
            <a:pPr lvl="1"/>
            <a:r>
              <a:rPr lang="en-US" dirty="0" smtClean="0"/>
              <a:t>Peaches &amp; Cream</a:t>
            </a:r>
          </a:p>
          <a:p>
            <a:pPr lvl="1"/>
            <a:r>
              <a:rPr lang="en-US" dirty="0" smtClean="0"/>
              <a:t>Pearl White</a:t>
            </a:r>
          </a:p>
          <a:p>
            <a:pPr lvl="1"/>
            <a:r>
              <a:rPr lang="en-US" dirty="0" smtClean="0"/>
              <a:t>Silver Queen</a:t>
            </a:r>
          </a:p>
          <a:p>
            <a:pPr lvl="1"/>
            <a:r>
              <a:rPr lang="en-US" dirty="0" smtClean="0"/>
              <a:t>Sundance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32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Corn, Sweet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Prepare corn bed in fall</a:t>
            </a:r>
          </a:p>
          <a:p>
            <a:pPr lvl="1"/>
            <a:r>
              <a:rPr lang="en-US" dirty="0" smtClean="0"/>
              <a:t>Apply at least 1” of compost or rotted manure and work into the soil</a:t>
            </a:r>
          </a:p>
          <a:p>
            <a:r>
              <a:rPr lang="en-US" dirty="0" smtClean="0"/>
              <a:t>To ensure good pollination plant each variety in blocks of 4 short rows rather than in a single row</a:t>
            </a:r>
          </a:p>
          <a:p>
            <a:r>
              <a:rPr lang="en-US" dirty="0" smtClean="0"/>
              <a:t>Sow new blocks every 2 weeks to lengthen the season</a:t>
            </a:r>
          </a:p>
          <a:p>
            <a:r>
              <a:rPr lang="en-US" dirty="0" smtClean="0"/>
              <a:t>Heavy feeder of nitrogen.  Water regularly and fertilize every 2 weeks with a complete organic fertilizer such as fish emulsion</a:t>
            </a:r>
          </a:p>
          <a:p>
            <a:r>
              <a:rPr lang="en-US" dirty="0" smtClean="0"/>
              <a:t>Harvest when you feel the husk to see if seems full and rounded and when the greenish silk turns brown at the very ends.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80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Cucumber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Seed Depth: ½-1”</a:t>
            </a:r>
          </a:p>
          <a:p>
            <a:r>
              <a:rPr lang="en-US" dirty="0" smtClean="0"/>
              <a:t>Days to Germinate: 3-4</a:t>
            </a:r>
          </a:p>
          <a:p>
            <a:r>
              <a:rPr lang="en-US" dirty="0" smtClean="0"/>
              <a:t>Sow Indoors: 3 wks before last frost</a:t>
            </a:r>
          </a:p>
          <a:p>
            <a:r>
              <a:rPr lang="en-US" dirty="0" smtClean="0"/>
              <a:t>Outdoors: After last frost</a:t>
            </a:r>
          </a:p>
          <a:p>
            <a:r>
              <a:rPr lang="en-US" dirty="0" smtClean="0"/>
              <a:t>Rotation: Avoid following gourd family</a:t>
            </a:r>
          </a:p>
          <a:p>
            <a:r>
              <a:rPr lang="en-US" dirty="0" smtClean="0"/>
              <a:t>Spacing: 18” trellised or 36” mounds</a:t>
            </a:r>
          </a:p>
          <a:p>
            <a:r>
              <a:rPr lang="en-US" dirty="0" smtClean="0"/>
              <a:t>Companions: Radish &amp; marigolds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smtClean="0"/>
              <a:t>Pickle</a:t>
            </a:r>
          </a:p>
          <a:p>
            <a:pPr lvl="2"/>
            <a:r>
              <a:rPr lang="en-US" dirty="0" smtClean="0"/>
              <a:t>Bush Pickle</a:t>
            </a:r>
          </a:p>
          <a:p>
            <a:pPr lvl="2"/>
            <a:r>
              <a:rPr lang="en-US" dirty="0" smtClean="0"/>
              <a:t>Calypso</a:t>
            </a:r>
          </a:p>
          <a:p>
            <a:pPr lvl="1"/>
            <a:r>
              <a:rPr lang="en-US" dirty="0" smtClean="0"/>
              <a:t>Bush Slicing</a:t>
            </a:r>
          </a:p>
          <a:p>
            <a:pPr lvl="2"/>
            <a:r>
              <a:rPr lang="en-US" dirty="0" smtClean="0"/>
              <a:t>Bush Crop</a:t>
            </a:r>
          </a:p>
          <a:p>
            <a:pPr lvl="2"/>
            <a:r>
              <a:rPr lang="en-US" dirty="0" smtClean="0"/>
              <a:t>Fanfare</a:t>
            </a:r>
          </a:p>
          <a:p>
            <a:pPr lvl="2"/>
            <a:r>
              <a:rPr lang="en-US" dirty="0" smtClean="0"/>
              <a:t>Salad Bush</a:t>
            </a:r>
          </a:p>
          <a:p>
            <a:pPr lvl="1"/>
            <a:r>
              <a:rPr lang="en-US" dirty="0" smtClean="0"/>
              <a:t>Slicing Vine</a:t>
            </a:r>
          </a:p>
          <a:p>
            <a:pPr lvl="2"/>
            <a:r>
              <a:rPr lang="en-US" dirty="0" smtClean="0"/>
              <a:t>Burpless</a:t>
            </a:r>
          </a:p>
          <a:p>
            <a:pPr lvl="2"/>
            <a:r>
              <a:rPr lang="en-US" dirty="0" smtClean="0"/>
              <a:t>Marketmore</a:t>
            </a:r>
          </a:p>
          <a:p>
            <a:pPr lvl="2"/>
            <a:r>
              <a:rPr lang="en-US" dirty="0" smtClean="0"/>
              <a:t>SliceMaster</a:t>
            </a:r>
          </a:p>
          <a:p>
            <a:pPr lvl="2"/>
            <a:r>
              <a:rPr lang="en-US" dirty="0" smtClean="0"/>
              <a:t>Straight 8</a:t>
            </a:r>
          </a:p>
        </p:txBody>
      </p:sp>
    </p:spTree>
    <p:extLst>
      <p:ext uri="{BB962C8B-B14F-4D97-AF65-F5344CB8AC3E}">
        <p14:creationId xmlns:p14="http://schemas.microsoft.com/office/powerpoint/2010/main" val="231517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Cucumber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Apply 1” of compost to the bed before planting and work it into the top few inches of soil</a:t>
            </a:r>
          </a:p>
          <a:p>
            <a:r>
              <a:rPr lang="en-US" dirty="0" smtClean="0"/>
              <a:t>Cucumbers do not like to be transplanted.  Sow directly in garden.</a:t>
            </a:r>
          </a:p>
          <a:p>
            <a:r>
              <a:rPr lang="en-US" dirty="0" smtClean="0"/>
              <a:t>Fertilize every 2 weeks.</a:t>
            </a:r>
          </a:p>
          <a:p>
            <a:r>
              <a:rPr lang="en-US" dirty="0" smtClean="0"/>
              <a:t>Once flowers appear make sure to maintain even soil moisture or misshapen, poor tasting fruits will result.</a:t>
            </a:r>
          </a:p>
          <a:p>
            <a:r>
              <a:rPr lang="en-US" dirty="0" smtClean="0"/>
              <a:t>Harvest whenever they are large enough to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3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Eggplant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Seed Depth: ¼”</a:t>
            </a:r>
          </a:p>
          <a:p>
            <a:r>
              <a:rPr lang="en-US" dirty="0" smtClean="0"/>
              <a:t>Days to germinate: 7</a:t>
            </a:r>
          </a:p>
          <a:p>
            <a:r>
              <a:rPr lang="en-US" dirty="0" smtClean="0"/>
              <a:t>Sow Indoors: 4-6 wks before last frost</a:t>
            </a:r>
          </a:p>
          <a:p>
            <a:r>
              <a:rPr lang="en-US" dirty="0" smtClean="0"/>
              <a:t>Outdoors: Not recommended</a:t>
            </a:r>
          </a:p>
          <a:p>
            <a:r>
              <a:rPr lang="en-US" dirty="0" smtClean="0"/>
              <a:t>Rotation: Do not follow tomato; follow bean or pea</a:t>
            </a:r>
          </a:p>
          <a:p>
            <a:r>
              <a:rPr lang="en-US" dirty="0" smtClean="0"/>
              <a:t>Spacing: 18”</a:t>
            </a:r>
          </a:p>
          <a:p>
            <a:r>
              <a:rPr lang="en-US" dirty="0" smtClean="0"/>
              <a:t>Companion: Basil, marigolds, bush bean, pea, pepper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smtClean="0"/>
              <a:t>Black Beauty</a:t>
            </a:r>
          </a:p>
          <a:p>
            <a:pPr lvl="1"/>
            <a:r>
              <a:rPr lang="en-US" dirty="0" smtClean="0"/>
              <a:t>Burpee Hybrid</a:t>
            </a:r>
          </a:p>
          <a:p>
            <a:pPr lvl="1"/>
            <a:r>
              <a:rPr lang="en-US" dirty="0" smtClean="0"/>
              <a:t>Easter Egg</a:t>
            </a:r>
          </a:p>
          <a:p>
            <a:pPr lvl="1"/>
            <a:r>
              <a:rPr lang="en-US" dirty="0" smtClean="0"/>
              <a:t>Little Finger</a:t>
            </a:r>
          </a:p>
          <a:p>
            <a:pPr lvl="1"/>
            <a:r>
              <a:rPr lang="en-US" dirty="0" smtClean="0"/>
              <a:t>Ichiban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65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Eggplant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Dislikes being transplanted.</a:t>
            </a:r>
          </a:p>
          <a:p>
            <a:r>
              <a:rPr lang="en-US" dirty="0" smtClean="0"/>
              <a:t>Cover with a row cover and mulch to protect from insect damage.</a:t>
            </a:r>
          </a:p>
          <a:p>
            <a:r>
              <a:rPr lang="en-US" dirty="0" smtClean="0"/>
              <a:t>Harvest plants after they’ve reached half their mature size.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94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Garlic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Clove Depth: 2”</a:t>
            </a:r>
          </a:p>
          <a:p>
            <a:r>
              <a:rPr lang="en-US" dirty="0" smtClean="0"/>
              <a:t>Sow Outdoors: Later summer to fall</a:t>
            </a:r>
          </a:p>
          <a:p>
            <a:r>
              <a:rPr lang="en-US" dirty="0" smtClean="0"/>
              <a:t>Rotation: Do not follow onion, cole crops or legume</a:t>
            </a:r>
          </a:p>
          <a:p>
            <a:r>
              <a:rPr lang="en-US" dirty="0" smtClean="0"/>
              <a:t>Spacing: 6”</a:t>
            </a:r>
          </a:p>
          <a:p>
            <a:r>
              <a:rPr lang="en-US" dirty="0" smtClean="0"/>
              <a:t>Companion: Carrots, cole crops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smtClean="0"/>
              <a:t>Bogatyr</a:t>
            </a:r>
          </a:p>
          <a:p>
            <a:pPr lvl="1"/>
            <a:r>
              <a:rPr lang="en-US" dirty="0" smtClean="0"/>
              <a:t>Georgian Crystal</a:t>
            </a:r>
          </a:p>
          <a:p>
            <a:pPr lvl="1"/>
            <a:r>
              <a:rPr lang="en-US" dirty="0" smtClean="0"/>
              <a:t>German Extra Hardy</a:t>
            </a:r>
          </a:p>
          <a:p>
            <a:pPr lvl="1"/>
            <a:r>
              <a:rPr lang="en-US" dirty="0" smtClean="0"/>
              <a:t>New York White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4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Garlic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Plant cloves in fall and mulch to protect the bulbs</a:t>
            </a:r>
          </a:p>
          <a:p>
            <a:r>
              <a:rPr lang="en-US" dirty="0" smtClean="0"/>
              <a:t>Remove mulch in early spring and spread some compost on the bed</a:t>
            </a:r>
          </a:p>
          <a:p>
            <a:r>
              <a:rPr lang="en-US" dirty="0" smtClean="0"/>
              <a:t>Once plants are up use shallow cultivation to keep the weeds under control</a:t>
            </a:r>
          </a:p>
          <a:p>
            <a:r>
              <a:rPr lang="en-US" dirty="0" smtClean="0"/>
              <a:t>Harvest in late summer when the bottom 2 or 3 leaves have turned yellow or the tops fall over</a:t>
            </a:r>
          </a:p>
          <a:p>
            <a:r>
              <a:rPr lang="en-US" dirty="0" smtClean="0"/>
              <a:t>Be sure the cure the bulbs.  </a:t>
            </a:r>
          </a:p>
          <a:p>
            <a:pPr lvl="2"/>
            <a:r>
              <a:rPr lang="en-US" dirty="0" smtClean="0"/>
              <a:t>Spread plants on a screen and cure in full sun for 2 weeks or when the skins are dry and the necks are tight.  </a:t>
            </a:r>
          </a:p>
          <a:p>
            <a:pPr lvl="2"/>
            <a:r>
              <a:rPr lang="en-US" dirty="0" smtClean="0"/>
              <a:t>Cover or move if it rains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2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Lettuce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Seed Depth: ¼ - ½”</a:t>
            </a:r>
          </a:p>
          <a:p>
            <a:r>
              <a:rPr lang="en-US" dirty="0" smtClean="0"/>
              <a:t>Days to Germinate: 7-14</a:t>
            </a:r>
          </a:p>
          <a:p>
            <a:r>
              <a:rPr lang="en-US" dirty="0" smtClean="0"/>
              <a:t>Sow Indoors: 4 wks before transplanting</a:t>
            </a:r>
          </a:p>
          <a:p>
            <a:r>
              <a:rPr lang="en-US" dirty="0" smtClean="0"/>
              <a:t>Outdoors: when soil can be worked, throughout cool season</a:t>
            </a:r>
          </a:p>
          <a:p>
            <a:r>
              <a:rPr lang="en-US" dirty="0" smtClean="0"/>
              <a:t>Rotation: Avoid other leaf lettuce &amp; cabbage</a:t>
            </a:r>
          </a:p>
          <a:p>
            <a:r>
              <a:rPr lang="en-US" dirty="0" smtClean="0"/>
              <a:t>Spacing: Leaf ½”, Head Lettuce 8-12”</a:t>
            </a:r>
          </a:p>
          <a:p>
            <a:r>
              <a:rPr lang="en-US" dirty="0" smtClean="0"/>
              <a:t>Companion: Radish, strawberry, broccoli, bush beans, carrots, cucumber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smtClean="0"/>
              <a:t>Heading</a:t>
            </a:r>
          </a:p>
          <a:p>
            <a:pPr lvl="2"/>
            <a:r>
              <a:rPr lang="en-US" dirty="0" smtClean="0"/>
              <a:t>Great Lakes</a:t>
            </a:r>
          </a:p>
          <a:p>
            <a:pPr lvl="2"/>
            <a:r>
              <a:rPr lang="en-US" dirty="0" smtClean="0"/>
              <a:t>Itchaca</a:t>
            </a:r>
          </a:p>
          <a:p>
            <a:pPr lvl="2"/>
            <a:r>
              <a:rPr lang="en-US" dirty="0" smtClean="0"/>
              <a:t>Speckled</a:t>
            </a:r>
          </a:p>
          <a:p>
            <a:pPr lvl="2"/>
            <a:r>
              <a:rPr lang="en-US" dirty="0" smtClean="0"/>
              <a:t>Summertime</a:t>
            </a:r>
          </a:p>
          <a:p>
            <a:pPr lvl="2"/>
            <a:r>
              <a:rPr lang="en-US" dirty="0" smtClean="0"/>
              <a:t>Tennis Ball</a:t>
            </a:r>
          </a:p>
          <a:p>
            <a:pPr lvl="1"/>
            <a:r>
              <a:rPr lang="en-US" dirty="0" smtClean="0"/>
              <a:t>Green Leaf</a:t>
            </a:r>
          </a:p>
          <a:p>
            <a:pPr lvl="2"/>
            <a:r>
              <a:rPr lang="en-US" dirty="0" smtClean="0"/>
              <a:t>Black-seeded Simpson</a:t>
            </a:r>
          </a:p>
          <a:p>
            <a:pPr lvl="2"/>
            <a:r>
              <a:rPr lang="en-US" dirty="0" smtClean="0"/>
              <a:t>Grand Rapids</a:t>
            </a:r>
          </a:p>
          <a:p>
            <a:pPr lvl="2"/>
            <a:r>
              <a:rPr lang="en-US" dirty="0" smtClean="0"/>
              <a:t>Oak Leaf</a:t>
            </a:r>
          </a:p>
          <a:p>
            <a:pPr lvl="1"/>
            <a:r>
              <a:rPr lang="en-US" dirty="0" smtClean="0"/>
              <a:t>Romaine</a:t>
            </a:r>
          </a:p>
          <a:p>
            <a:pPr lvl="2"/>
            <a:r>
              <a:rPr lang="en-US" dirty="0" smtClean="0"/>
              <a:t>Green Towers</a:t>
            </a:r>
          </a:p>
          <a:p>
            <a:pPr lvl="2"/>
            <a:r>
              <a:rPr lang="en-US" dirty="0" smtClean="0"/>
              <a:t>Parris Island Cos</a:t>
            </a:r>
          </a:p>
          <a:p>
            <a:pPr lvl="2"/>
            <a:r>
              <a:rPr lang="en-US" dirty="0" smtClean="0"/>
              <a:t>Sangria</a:t>
            </a:r>
          </a:p>
        </p:txBody>
      </p:sp>
    </p:spTree>
    <p:extLst>
      <p:ext uri="{BB962C8B-B14F-4D97-AF65-F5344CB8AC3E}">
        <p14:creationId xmlns:p14="http://schemas.microsoft.com/office/powerpoint/2010/main" val="27110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Lettuce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Seeds need light to germinate so sow them on top of the soil and cover very lightly with soil</a:t>
            </a:r>
          </a:p>
          <a:p>
            <a:r>
              <a:rPr lang="en-US" dirty="0" smtClean="0"/>
              <a:t>Keep bed evenly moist</a:t>
            </a:r>
          </a:p>
          <a:p>
            <a:r>
              <a:rPr lang="en-US" dirty="0" smtClean="0"/>
              <a:t>Grows best in cool weather</a:t>
            </a:r>
          </a:p>
          <a:p>
            <a:r>
              <a:rPr lang="en-US" dirty="0" smtClean="0"/>
              <a:t>Add plenty of compost before planting and again as a sidedressing a week or so after seedlings appear.</a:t>
            </a:r>
          </a:p>
          <a:p>
            <a:r>
              <a:rPr lang="en-US" dirty="0" smtClean="0"/>
              <a:t>Give supplemental feedings of compost tea every 2 weeks until harvest</a:t>
            </a:r>
          </a:p>
          <a:p>
            <a:pPr marL="6858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51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Seed Depth: 1” for sets &amp; ¼- ½” for seeds</a:t>
            </a:r>
          </a:p>
          <a:p>
            <a:r>
              <a:rPr lang="en-US" dirty="0" smtClean="0"/>
              <a:t>Days to germinate: 4-5</a:t>
            </a:r>
          </a:p>
          <a:p>
            <a:r>
              <a:rPr lang="en-US" dirty="0" smtClean="0"/>
              <a:t>Sow Indoors: 2 mths before last frost</a:t>
            </a:r>
          </a:p>
          <a:p>
            <a:r>
              <a:rPr lang="en-US" dirty="0" smtClean="0"/>
              <a:t>Outdoors: February to March</a:t>
            </a:r>
          </a:p>
          <a:p>
            <a:r>
              <a:rPr lang="en-US" dirty="0" smtClean="0"/>
              <a:t>Rotation: Avoid parsley &amp; legumes</a:t>
            </a:r>
          </a:p>
          <a:p>
            <a:r>
              <a:rPr lang="en-US" dirty="0" smtClean="0"/>
              <a:t>Spacing: 400-600 per 100 ft row</a:t>
            </a:r>
          </a:p>
          <a:p>
            <a:r>
              <a:rPr lang="en-US" dirty="0" smtClean="0"/>
              <a:t>Companion: Carrots, cole crops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smtClean="0"/>
              <a:t>Ebenezer</a:t>
            </a:r>
          </a:p>
          <a:p>
            <a:pPr lvl="1"/>
            <a:r>
              <a:rPr lang="en-US" dirty="0" smtClean="0"/>
              <a:t>Red Baron</a:t>
            </a:r>
          </a:p>
          <a:p>
            <a:pPr lvl="1"/>
            <a:r>
              <a:rPr lang="en-US" dirty="0" smtClean="0"/>
              <a:t>Southport White Globe</a:t>
            </a:r>
          </a:p>
          <a:p>
            <a:pPr lvl="1"/>
            <a:r>
              <a:rPr lang="en-US" dirty="0" smtClean="0"/>
              <a:t>Chrystal White Wax</a:t>
            </a:r>
          </a:p>
          <a:p>
            <a:pPr lvl="1"/>
            <a:r>
              <a:rPr lang="en-US" dirty="0" smtClean="0"/>
              <a:t>Red Creole</a:t>
            </a:r>
          </a:p>
          <a:p>
            <a:pPr lvl="1"/>
            <a:r>
              <a:rPr lang="en-US" dirty="0" smtClean="0"/>
              <a:t>Red Wethersfield</a:t>
            </a:r>
          </a:p>
          <a:p>
            <a:pPr lvl="1"/>
            <a:r>
              <a:rPr lang="en-US" dirty="0" smtClean="0"/>
              <a:t>Texas 1015</a:t>
            </a:r>
          </a:p>
        </p:txBody>
      </p:sp>
    </p:spTree>
    <p:extLst>
      <p:ext uri="{BB962C8B-B14F-4D97-AF65-F5344CB8AC3E}">
        <p14:creationId xmlns:p14="http://schemas.microsoft.com/office/powerpoint/2010/main" val="396573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Before planting turn in good amounts of compost or well rotted manure</a:t>
            </a:r>
          </a:p>
          <a:p>
            <a:r>
              <a:rPr lang="en-US" dirty="0" smtClean="0"/>
              <a:t>Doesn’t compete well with weeds and are easily damaged.</a:t>
            </a:r>
          </a:p>
          <a:p>
            <a:r>
              <a:rPr lang="en-US" dirty="0" smtClean="0"/>
              <a:t>Mulch to maintain moisture</a:t>
            </a:r>
          </a:p>
          <a:p>
            <a:r>
              <a:rPr lang="en-US" dirty="0" smtClean="0"/>
              <a:t>Sidedress with compost during late spring</a:t>
            </a:r>
          </a:p>
          <a:p>
            <a:r>
              <a:rPr lang="en-US" dirty="0" smtClean="0"/>
              <a:t>Ready to harvest when most of the tops fall over</a:t>
            </a:r>
          </a:p>
          <a:p>
            <a:r>
              <a:rPr lang="en-US" dirty="0" smtClean="0"/>
              <a:t>Leave them to cure in the sun for at least a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90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Peppers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Seed Depth: ¼”</a:t>
            </a:r>
          </a:p>
          <a:p>
            <a:r>
              <a:rPr lang="en-US" dirty="0" smtClean="0"/>
              <a:t>Days to Germinate: 6-8</a:t>
            </a:r>
          </a:p>
          <a:p>
            <a:r>
              <a:rPr lang="en-US" dirty="0" smtClean="0"/>
              <a:t>Date to sow indoors:  6 wks before last frost</a:t>
            </a:r>
          </a:p>
          <a:p>
            <a:r>
              <a:rPr lang="en-US" dirty="0" smtClean="0"/>
              <a:t>Spacing: 12”</a:t>
            </a:r>
          </a:p>
          <a:p>
            <a:r>
              <a:rPr lang="en-US" dirty="0" smtClean="0"/>
              <a:t>Rotation:  Do not follow potato, eggplant or tomato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Varieties:</a:t>
            </a:r>
          </a:p>
          <a:p>
            <a:pPr lvl="1"/>
            <a:r>
              <a:rPr lang="en-US" dirty="0" smtClean="0"/>
              <a:t>Hot Peppers</a:t>
            </a:r>
          </a:p>
          <a:p>
            <a:pPr lvl="2"/>
            <a:r>
              <a:rPr lang="en-US" dirty="0" smtClean="0"/>
              <a:t>Anaheim</a:t>
            </a:r>
          </a:p>
          <a:p>
            <a:pPr lvl="2"/>
            <a:r>
              <a:rPr lang="en-US" dirty="0" smtClean="0"/>
              <a:t>Cayenne</a:t>
            </a:r>
          </a:p>
          <a:p>
            <a:pPr lvl="2"/>
            <a:r>
              <a:rPr lang="en-US" dirty="0" smtClean="0"/>
              <a:t>Habenero</a:t>
            </a:r>
          </a:p>
          <a:p>
            <a:pPr lvl="2"/>
            <a:r>
              <a:rPr lang="en-US" dirty="0" smtClean="0"/>
              <a:t>Jalapeno</a:t>
            </a:r>
          </a:p>
          <a:p>
            <a:pPr marL="754380" lvl="1" indent="-342900"/>
            <a:r>
              <a:rPr lang="en-US" dirty="0" smtClean="0"/>
              <a:t>Sweet Peppers</a:t>
            </a:r>
          </a:p>
          <a:p>
            <a:pPr marL="1028700" lvl="2" indent="-342900"/>
            <a:r>
              <a:rPr lang="en-US" dirty="0" smtClean="0"/>
              <a:t>Ace</a:t>
            </a:r>
          </a:p>
          <a:p>
            <a:pPr marL="1028700" lvl="2" indent="-342900"/>
            <a:r>
              <a:rPr lang="en-US" dirty="0" smtClean="0"/>
              <a:t>Apple</a:t>
            </a:r>
          </a:p>
          <a:p>
            <a:pPr marL="1028700" lvl="2" indent="-342900"/>
            <a:r>
              <a:rPr lang="en-US" dirty="0" smtClean="0"/>
              <a:t>California Wonder</a:t>
            </a:r>
          </a:p>
          <a:p>
            <a:pPr marL="1028700" lvl="2" indent="-342900"/>
            <a:r>
              <a:rPr lang="en-US" dirty="0" smtClean="0"/>
              <a:t>Gypsy</a:t>
            </a:r>
          </a:p>
          <a:p>
            <a:pPr marL="1028700" lvl="2" indent="-342900"/>
            <a:r>
              <a:rPr lang="en-US" dirty="0" smtClean="0"/>
              <a:t>Bell Boy</a:t>
            </a:r>
          </a:p>
          <a:p>
            <a:pPr marL="1028700" lvl="2" indent="-342900"/>
            <a:r>
              <a:rPr lang="en-US" dirty="0" smtClean="0"/>
              <a:t>Golden Summer</a:t>
            </a:r>
          </a:p>
          <a:p>
            <a:pPr marL="1028700" lvl="2" indent="-342900"/>
            <a:r>
              <a:rPr lang="en-US" dirty="0" smtClean="0"/>
              <a:t>Hungarian Sweet Banana</a:t>
            </a:r>
          </a:p>
          <a:p>
            <a:pPr marL="411480" lvl="1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77642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Peppers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Peppers love heat.  Wait until soil temperatures are 70-85 degrees</a:t>
            </a:r>
          </a:p>
          <a:p>
            <a:r>
              <a:rPr lang="en-US" dirty="0" smtClean="0"/>
              <a:t>“Peppers like to hold hands”</a:t>
            </a:r>
          </a:p>
          <a:p>
            <a:pPr lvl="1"/>
            <a:r>
              <a:rPr lang="en-US" dirty="0" smtClean="0"/>
              <a:t>Plant close enough so the leaves of the mature plants are barely touching</a:t>
            </a:r>
          </a:p>
          <a:p>
            <a:r>
              <a:rPr lang="en-US" dirty="0" smtClean="0"/>
              <a:t>Harvest so that it can set new fruits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79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Squash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Seed Depth: ½-1”</a:t>
            </a:r>
          </a:p>
          <a:p>
            <a:r>
              <a:rPr lang="en-US" dirty="0" smtClean="0"/>
              <a:t>Days to Germinate: 6-10</a:t>
            </a:r>
          </a:p>
          <a:p>
            <a:r>
              <a:rPr lang="en-US" dirty="0" smtClean="0"/>
              <a:t>Date to sow indoors: 3-4 wks before frost</a:t>
            </a:r>
          </a:p>
          <a:p>
            <a:r>
              <a:rPr lang="en-US" dirty="0" smtClean="0"/>
              <a:t>Date to sow outdoors:When soil temp reaches 70deg</a:t>
            </a:r>
          </a:p>
          <a:p>
            <a:r>
              <a:rPr lang="en-US" dirty="0" smtClean="0"/>
              <a:t>Spacing: 12-18” mounds</a:t>
            </a:r>
          </a:p>
          <a:p>
            <a:r>
              <a:rPr lang="en-US" dirty="0" smtClean="0"/>
              <a:t>Rotation: Avoid squash, pumpkin, melon, cucumber &amp; watermelon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Varieties</a:t>
            </a:r>
          </a:p>
          <a:p>
            <a:pPr lvl="1"/>
            <a:r>
              <a:rPr lang="en-US" dirty="0" smtClean="0"/>
              <a:t>Patty Pan</a:t>
            </a:r>
          </a:p>
          <a:p>
            <a:pPr lvl="2"/>
            <a:r>
              <a:rPr lang="en-US" dirty="0" smtClean="0"/>
              <a:t>Peter Pan</a:t>
            </a:r>
          </a:p>
          <a:p>
            <a:pPr lvl="2"/>
            <a:r>
              <a:rPr lang="en-US" dirty="0" smtClean="0"/>
              <a:t>Scallopini</a:t>
            </a:r>
          </a:p>
          <a:p>
            <a:pPr lvl="1"/>
            <a:r>
              <a:rPr lang="en-US" dirty="0" smtClean="0"/>
              <a:t>Yellow</a:t>
            </a:r>
          </a:p>
          <a:p>
            <a:pPr lvl="2"/>
            <a:r>
              <a:rPr lang="en-US" dirty="0" smtClean="0"/>
              <a:t>Crookneck</a:t>
            </a:r>
          </a:p>
          <a:p>
            <a:pPr lvl="2"/>
            <a:r>
              <a:rPr lang="en-US" dirty="0" smtClean="0"/>
              <a:t>Early Yellow Summer</a:t>
            </a:r>
          </a:p>
          <a:p>
            <a:pPr lvl="2"/>
            <a:r>
              <a:rPr lang="en-US" dirty="0" smtClean="0"/>
              <a:t>Dixie</a:t>
            </a:r>
          </a:p>
          <a:p>
            <a:pPr lvl="1"/>
            <a:r>
              <a:rPr lang="en-US" dirty="0" smtClean="0"/>
              <a:t>Zucchini</a:t>
            </a:r>
          </a:p>
          <a:p>
            <a:pPr lvl="2"/>
            <a:r>
              <a:rPr lang="en-US" dirty="0" smtClean="0"/>
              <a:t>Aristocrate</a:t>
            </a:r>
          </a:p>
          <a:p>
            <a:pPr lvl="2"/>
            <a:r>
              <a:rPr lang="en-US" dirty="0" smtClean="0"/>
              <a:t>Black Zucchini</a:t>
            </a:r>
          </a:p>
          <a:p>
            <a:pPr lvl="2"/>
            <a:r>
              <a:rPr lang="en-US" dirty="0" smtClean="0"/>
              <a:t>Chefini</a:t>
            </a:r>
          </a:p>
          <a:p>
            <a:pPr lvl="2"/>
            <a:r>
              <a:rPr lang="en-US" dirty="0" smtClean="0"/>
              <a:t>Gold Rush</a:t>
            </a:r>
          </a:p>
        </p:txBody>
      </p:sp>
    </p:spTree>
    <p:extLst>
      <p:ext uri="{BB962C8B-B14F-4D97-AF65-F5344CB8AC3E}">
        <p14:creationId xmlns:p14="http://schemas.microsoft.com/office/powerpoint/2010/main" val="108527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Squash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sow when soil reaches 70 degrees</a:t>
            </a:r>
          </a:p>
          <a:p>
            <a:r>
              <a:rPr lang="en-US" dirty="0" smtClean="0"/>
              <a:t>Sow 3 seeds to a hill and space hills 18” apart and thin to 1 plant per hill when one true leaf is seen</a:t>
            </a:r>
          </a:p>
          <a:p>
            <a:r>
              <a:rPr lang="en-US" dirty="0" smtClean="0"/>
              <a:t>Fertilize with fish emulsion.  Do not over fertilize since it can limit yields.</a:t>
            </a:r>
          </a:p>
          <a:p>
            <a:r>
              <a:rPr lang="en-US" dirty="0" smtClean="0"/>
              <a:t>Harvest when young and small and harvest often.</a:t>
            </a:r>
          </a:p>
        </p:txBody>
      </p:sp>
    </p:spTree>
    <p:extLst>
      <p:ext uri="{BB962C8B-B14F-4D97-AF65-F5344CB8AC3E}">
        <p14:creationId xmlns:p14="http://schemas.microsoft.com/office/powerpoint/2010/main" val="66449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Tomatoes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Seed Depth: ½”</a:t>
            </a:r>
          </a:p>
          <a:p>
            <a:r>
              <a:rPr lang="en-US" dirty="0" smtClean="0"/>
              <a:t>Days to germinate: 6-8</a:t>
            </a:r>
          </a:p>
          <a:p>
            <a:r>
              <a:rPr lang="en-US" dirty="0" smtClean="0"/>
              <a:t>Date to sow indoors: 6-7 wks before last frost</a:t>
            </a:r>
          </a:p>
          <a:p>
            <a:r>
              <a:rPr lang="en-US" dirty="0" smtClean="0"/>
              <a:t>Date to sow outdoors: After last frost</a:t>
            </a:r>
          </a:p>
          <a:p>
            <a:r>
              <a:rPr lang="en-US" dirty="0" smtClean="0"/>
              <a:t>Spacing:15” supported bush, 17” unsupported &amp; determinate, 36” unsu</a:t>
            </a:r>
            <a:r>
              <a:rPr lang="en-US" dirty="0"/>
              <a:t>p</a:t>
            </a:r>
            <a:r>
              <a:rPr lang="en-US" dirty="0" smtClean="0"/>
              <a:t>ported and indeterminate</a:t>
            </a:r>
          </a:p>
          <a:p>
            <a:r>
              <a:rPr lang="en-US" dirty="0" smtClean="0"/>
              <a:t>Rotation: Avoid potato, pepper, eggplant &amp; tomatoes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Varieties:</a:t>
            </a:r>
          </a:p>
          <a:p>
            <a:pPr lvl="1"/>
            <a:r>
              <a:rPr lang="en-US" dirty="0" smtClean="0"/>
              <a:t>Disease Resistant Varieties</a:t>
            </a:r>
          </a:p>
          <a:p>
            <a:pPr lvl="2"/>
            <a:r>
              <a:rPr lang="en-US" dirty="0" smtClean="0"/>
              <a:t>Beefmaster</a:t>
            </a:r>
          </a:p>
          <a:p>
            <a:pPr lvl="2"/>
            <a:r>
              <a:rPr lang="en-US" dirty="0" smtClean="0"/>
              <a:t>Better Boy</a:t>
            </a:r>
          </a:p>
          <a:p>
            <a:pPr lvl="2"/>
            <a:r>
              <a:rPr lang="en-US" dirty="0" smtClean="0"/>
              <a:t>Big Boy</a:t>
            </a:r>
          </a:p>
          <a:p>
            <a:pPr lvl="2"/>
            <a:r>
              <a:rPr lang="en-US" dirty="0" smtClean="0"/>
              <a:t>Celebrity</a:t>
            </a:r>
          </a:p>
          <a:p>
            <a:pPr lvl="2"/>
            <a:r>
              <a:rPr lang="en-US" dirty="0" smtClean="0"/>
              <a:t>Early Girl</a:t>
            </a:r>
          </a:p>
          <a:p>
            <a:pPr lvl="2"/>
            <a:r>
              <a:rPr lang="en-US" dirty="0" smtClean="0"/>
              <a:t>Enchantment</a:t>
            </a:r>
          </a:p>
          <a:p>
            <a:pPr lvl="2"/>
            <a:r>
              <a:rPr lang="en-US" dirty="0" smtClean="0"/>
              <a:t>Lemon Boy</a:t>
            </a:r>
          </a:p>
          <a:p>
            <a:pPr lvl="2"/>
            <a:r>
              <a:rPr lang="en-US" dirty="0" smtClean="0"/>
              <a:t>Mountain Gold Romas</a:t>
            </a:r>
          </a:p>
          <a:p>
            <a:pPr lvl="2"/>
            <a:r>
              <a:rPr lang="en-US" dirty="0" smtClean="0"/>
              <a:t>Supersteak</a:t>
            </a:r>
          </a:p>
          <a:p>
            <a:pPr lvl="2"/>
            <a:r>
              <a:rPr lang="en-US" dirty="0" smtClean="0"/>
              <a:t>Supersweet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29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Tomatoes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Planting</a:t>
            </a:r>
          </a:p>
          <a:p>
            <a:pPr lvl="2"/>
            <a:r>
              <a:rPr lang="en-US" dirty="0" smtClean="0"/>
              <a:t>Dig a hole a least 6” in diameter and deep enough so that only about 4” of the plant will be above the soil</a:t>
            </a:r>
          </a:p>
          <a:p>
            <a:pPr lvl="2"/>
            <a:r>
              <a:rPr lang="en-US" dirty="0" smtClean="0"/>
              <a:t>Set plant in hole and fill with soil and firm.  </a:t>
            </a:r>
          </a:p>
          <a:p>
            <a:pPr lvl="2"/>
            <a:r>
              <a:rPr lang="en-US" dirty="0" smtClean="0"/>
              <a:t>Water well with a dilute solution of fish emulsion or compost tea.</a:t>
            </a:r>
          </a:p>
          <a:p>
            <a:r>
              <a:rPr lang="en-US" dirty="0" smtClean="0"/>
              <a:t>Fertilize every 2 to 3 weeks with the compost tea or fish emulsion</a:t>
            </a:r>
          </a:p>
          <a:p>
            <a:r>
              <a:rPr lang="en-US" dirty="0" smtClean="0"/>
              <a:t>Mulch to keep weeds down and keep soil moist</a:t>
            </a:r>
          </a:p>
          <a:p>
            <a:pPr marL="68580" indent="0">
              <a:buNone/>
            </a:pPr>
            <a:endParaRPr lang="en-US" dirty="0" smtClean="0"/>
          </a:p>
          <a:p>
            <a:pPr marL="6858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48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Read a Seed Packet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637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 flipV="1">
            <a:off x="990600" y="981945"/>
            <a:ext cx="5289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762000"/>
            <a:ext cx="7262308" cy="5070629"/>
          </a:xfrm>
        </p:spPr>
        <p:txBody>
          <a:bodyPr/>
          <a:lstStyle/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Big Beef (F1): 73 Days</a:t>
            </a:r>
          </a:p>
          <a:p>
            <a:pPr marL="68580" indent="0">
              <a:buNone/>
            </a:pPr>
            <a:r>
              <a:rPr lang="en-US" dirty="0" smtClean="0"/>
              <a:t>(V,FF,N,T,As,L)</a:t>
            </a:r>
          </a:p>
          <a:p>
            <a:pPr marL="68580" indent="0">
              <a:buNone/>
            </a:pPr>
            <a:r>
              <a:rPr lang="en-US" dirty="0" smtClean="0"/>
              <a:t>A beefsteak-type tomato with meaty, tasty fruit and an old time tomato flavor.  Early maturity and superior disease tolerance.  Large (avg. 8-10oz), mostly blemish-free globe-shaped red fruit.  Produces well, even under adverse conditions.  Indeterminate.</a:t>
            </a:r>
          </a:p>
          <a:p>
            <a:pPr marL="68580" indent="0">
              <a:buNone/>
            </a:pPr>
            <a:r>
              <a:rPr lang="en-US" dirty="0" smtClean="0"/>
              <a:t>Pkt $2.20; 1/16 oz. $9.90</a:t>
            </a:r>
          </a:p>
        </p:txBody>
      </p:sp>
    </p:spTree>
    <p:extLst>
      <p:ext uri="{BB962C8B-B14F-4D97-AF65-F5344CB8AC3E}">
        <p14:creationId xmlns:p14="http://schemas.microsoft.com/office/powerpoint/2010/main" val="166749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295400"/>
            <a:ext cx="45719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33400"/>
            <a:ext cx="7924800" cy="5943600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Big </a:t>
            </a:r>
            <a:r>
              <a:rPr lang="en-US" dirty="0"/>
              <a:t>Beef </a:t>
            </a:r>
            <a:r>
              <a:rPr lang="en-US" sz="4400" dirty="0">
                <a:solidFill>
                  <a:schemeClr val="accent3"/>
                </a:solidFill>
              </a:rPr>
              <a:t>(F1): </a:t>
            </a:r>
            <a:r>
              <a:rPr lang="en-US" dirty="0"/>
              <a:t>73 Days</a:t>
            </a:r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r>
              <a:rPr lang="en-US" dirty="0" smtClean="0"/>
              <a:t>(F1):  F1 versus OP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F1 is when 2 genetically dissimilar but related plants are crossed.  F1 hybrid seed produces vigorous, high yielding plants.  The downside to this is that it lasts for only 1 generation.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OP means it is open pollinated.  The seed collected from these plants will produce offspring the same as its parents.  Heirloom varieties are open pollinate.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2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90600"/>
            <a:ext cx="45719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533400"/>
            <a:ext cx="7414708" cy="5299229"/>
          </a:xfrm>
        </p:spPr>
        <p:txBody>
          <a:bodyPr/>
          <a:lstStyle/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r>
              <a:rPr lang="en-US" dirty="0" smtClean="0"/>
              <a:t>Big Beef (F1):  </a:t>
            </a:r>
            <a:r>
              <a:rPr lang="en-US" dirty="0" smtClean="0">
                <a:solidFill>
                  <a:schemeClr val="accent3"/>
                </a:solidFill>
              </a:rPr>
              <a:t>73 days</a:t>
            </a:r>
            <a:endParaRPr lang="en-US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Days to Maturity lets you know how long it takes from sowing the seed to harvesting the vegetable.  </a:t>
            </a:r>
          </a:p>
          <a:p>
            <a:pPr marL="6858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Remember the date is an educated guess.  Some factors that can effect the date is type of growing season and soil fertility.</a:t>
            </a:r>
            <a:endParaRPr lang="en-US" dirty="0" smtClean="0">
              <a:solidFill>
                <a:schemeClr val="accent3"/>
              </a:solidFill>
            </a:endParaRPr>
          </a:p>
          <a:p>
            <a:pPr marL="68580" indent="0">
              <a:buNone/>
            </a:pPr>
            <a:endParaRPr lang="en-US" dirty="0">
              <a:solidFill>
                <a:schemeClr val="accent3"/>
              </a:solidFill>
            </a:endParaRPr>
          </a:p>
          <a:p>
            <a:pPr marL="6858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6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45719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533400"/>
            <a:ext cx="7414708" cy="5299229"/>
          </a:xfrm>
        </p:spPr>
        <p:txBody>
          <a:bodyPr/>
          <a:lstStyle/>
          <a:p>
            <a:pPr marL="68580" indent="0">
              <a:buNone/>
            </a:pPr>
            <a:r>
              <a:rPr lang="en-US" dirty="0" smtClean="0"/>
              <a:t>Big Beef (F1): 73 days</a:t>
            </a:r>
          </a:p>
          <a:p>
            <a:pPr marL="68580" indent="0">
              <a:buNone/>
            </a:pPr>
            <a:r>
              <a:rPr lang="en-US" dirty="0" smtClean="0">
                <a:solidFill>
                  <a:schemeClr val="accent3"/>
                </a:solidFill>
              </a:rPr>
              <a:t>(V,FF,N,T,)</a:t>
            </a:r>
            <a:endParaRPr lang="en-US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Diseases Resistance.  Each catalog provides a key to the disease-resistant qualities each plant/seed has.  </a:t>
            </a:r>
          </a:p>
          <a:p>
            <a:pPr marL="6858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V=</a:t>
            </a:r>
            <a:r>
              <a:rPr lang="en-US" dirty="0" err="1" smtClean="0">
                <a:solidFill>
                  <a:schemeClr val="tx1"/>
                </a:solidFill>
              </a:rPr>
              <a:t>Verticillium</a:t>
            </a:r>
            <a:r>
              <a:rPr lang="en-US" dirty="0" smtClean="0">
                <a:solidFill>
                  <a:schemeClr val="tx1"/>
                </a:solidFill>
              </a:rPr>
              <a:t> Wilt Disease</a:t>
            </a:r>
          </a:p>
          <a:p>
            <a:pPr marL="6858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FF=</a:t>
            </a:r>
            <a:r>
              <a:rPr lang="en-US" dirty="0" err="1" smtClean="0">
                <a:solidFill>
                  <a:schemeClr val="tx1"/>
                </a:solidFill>
              </a:rPr>
              <a:t>Fusarium</a:t>
            </a:r>
            <a:r>
              <a:rPr lang="en-US" dirty="0" smtClean="0">
                <a:solidFill>
                  <a:schemeClr val="tx1"/>
                </a:solidFill>
              </a:rPr>
              <a:t> Wilt</a:t>
            </a:r>
          </a:p>
          <a:p>
            <a:pPr marL="6858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N=Root-Knot Nematodes</a:t>
            </a:r>
          </a:p>
          <a:p>
            <a:pPr marL="6858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T=Tobacco Mosaic Virus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30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043490" y="981945"/>
            <a:ext cx="45719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685800"/>
            <a:ext cx="7414708" cy="5146829"/>
          </a:xfrm>
        </p:spPr>
        <p:txBody>
          <a:bodyPr/>
          <a:lstStyle/>
          <a:p>
            <a:pPr marL="68580" indent="0">
              <a:buNone/>
            </a:pPr>
            <a:r>
              <a:rPr lang="en-US" dirty="0" smtClean="0"/>
              <a:t>Big Beef (F1): 73 days</a:t>
            </a:r>
          </a:p>
          <a:p>
            <a:pPr marL="68580" indent="0">
              <a:buNone/>
            </a:pPr>
            <a:r>
              <a:rPr lang="en-US" dirty="0" smtClean="0"/>
              <a:t>(V,FF,N,T,As,L)</a:t>
            </a:r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r>
              <a:rPr lang="en-US" dirty="0" smtClean="0">
                <a:solidFill>
                  <a:schemeClr val="accent3"/>
                </a:solidFill>
              </a:rPr>
              <a:t>A beefsteak type tomato with meaty, tasty fruit and an old time tomato flavor</a:t>
            </a:r>
            <a:r>
              <a:rPr lang="en-US" dirty="0" smtClean="0"/>
              <a:t>.</a:t>
            </a:r>
            <a:endParaRPr lang="en-US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Description.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78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45719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685800"/>
            <a:ext cx="7338508" cy="5146829"/>
          </a:xfrm>
        </p:spPr>
        <p:txBody>
          <a:bodyPr/>
          <a:lstStyle/>
          <a:p>
            <a:pPr marL="68580" indent="0">
              <a:buNone/>
            </a:pPr>
            <a:r>
              <a:rPr lang="en-US" dirty="0" smtClean="0"/>
              <a:t>Big Beef (F1): 73 days</a:t>
            </a:r>
          </a:p>
          <a:p>
            <a:pPr marL="68580" indent="0">
              <a:buNone/>
            </a:pPr>
            <a:r>
              <a:rPr lang="en-US" dirty="0" smtClean="0"/>
              <a:t>(V,FF,N,T,As,L)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A big beefsteak type tomato with meaty, tasty fruit and an old time tomato flavor. Early maturity and superior disease tolerance.  </a:t>
            </a:r>
            <a:r>
              <a:rPr lang="en-US" dirty="0" smtClean="0">
                <a:solidFill>
                  <a:schemeClr val="accent3"/>
                </a:solidFill>
              </a:rPr>
              <a:t>Large (avg. 8-10 oz)</a:t>
            </a:r>
            <a:endParaRPr lang="en-US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Vegetable size.  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6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043490" y="981945"/>
            <a:ext cx="45719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609600"/>
            <a:ext cx="7414708" cy="5223029"/>
          </a:xfrm>
        </p:spPr>
        <p:txBody>
          <a:bodyPr/>
          <a:lstStyle/>
          <a:p>
            <a:pPr marL="68580" indent="0">
              <a:buNone/>
            </a:pPr>
            <a:r>
              <a:rPr lang="en-US" dirty="0" smtClean="0"/>
              <a:t>Big Beef (F1): 73 days</a:t>
            </a:r>
          </a:p>
          <a:p>
            <a:pPr marL="68580" indent="0">
              <a:buNone/>
            </a:pPr>
            <a:r>
              <a:rPr lang="en-US" dirty="0" smtClean="0"/>
              <a:t>(V,FF,N,T,As,L)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A beefsteak type tomato with meaty, tasty fruit and an old time tomato flavor.  Early maturity and superior disease tolerance.  Large (avg. 8-10)oz.  Mostly blemish free globe shaped red fruit.  Produces well, even </a:t>
            </a:r>
            <a:r>
              <a:rPr lang="en-US" dirty="0" smtClean="0">
                <a:solidFill>
                  <a:schemeClr val="accent3"/>
                </a:solidFill>
              </a:rPr>
              <a:t>under adverse conditions.</a:t>
            </a:r>
            <a:endParaRPr lang="en-US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Weather tolerance.  This may include frost tolerance or resistance to bolting in hot weather.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2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Fertilization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Vegetable gardens require a “complete” fertilizer such as 6-12-12, 10-10-10, 13-13-13 or 15-15-15</a:t>
            </a:r>
          </a:p>
          <a:p>
            <a:pPr lvl="1"/>
            <a:r>
              <a:rPr lang="en-US" dirty="0" smtClean="0"/>
              <a:t>The first number is the percentage of nitrogen</a:t>
            </a:r>
          </a:p>
          <a:p>
            <a:pPr lvl="2"/>
            <a:r>
              <a:rPr lang="en-US" dirty="0" smtClean="0"/>
              <a:t>Promotes leaves and vegetation </a:t>
            </a:r>
            <a:endParaRPr lang="en-US" dirty="0"/>
          </a:p>
          <a:p>
            <a:pPr lvl="1"/>
            <a:r>
              <a:rPr lang="en-US" dirty="0" smtClean="0"/>
              <a:t>The second &amp; third is phosphate &amp; potassium</a:t>
            </a:r>
          </a:p>
          <a:p>
            <a:pPr lvl="2"/>
            <a:r>
              <a:rPr lang="en-US" dirty="0" smtClean="0"/>
              <a:t>Phosphate promotes roots</a:t>
            </a:r>
          </a:p>
          <a:p>
            <a:pPr lvl="2"/>
            <a:r>
              <a:rPr lang="en-US" dirty="0" smtClean="0"/>
              <a:t>Potassium promotes flowering and fruiting</a:t>
            </a:r>
          </a:p>
          <a:p>
            <a:r>
              <a:rPr lang="en-US" dirty="0" smtClean="0"/>
              <a:t>Manure can be used as a supplement to the chemical fertilizer</a:t>
            </a:r>
          </a:p>
          <a:p>
            <a:r>
              <a:rPr lang="en-US" dirty="0" smtClean="0"/>
              <a:t>Apply fertilizer in the spring before planting and work into the soil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Now You are Ready to Plant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96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Seed Sowing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583469"/>
            <a:ext cx="6777317" cy="3508977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Make sure that the seedbed is smooth and level</a:t>
            </a:r>
          </a:p>
          <a:p>
            <a:pPr lvl="2"/>
            <a:r>
              <a:rPr lang="en-US" dirty="0" smtClean="0"/>
              <a:t>Makes it easier to place seeds at same depth</a:t>
            </a:r>
          </a:p>
          <a:p>
            <a:pPr lvl="2"/>
            <a:r>
              <a:rPr lang="en-US" dirty="0" smtClean="0"/>
              <a:t>Remove pebbles or large bits of soil</a:t>
            </a:r>
          </a:p>
          <a:p>
            <a:r>
              <a:rPr lang="en-US" dirty="0" smtClean="0"/>
              <a:t>Make a furrow to the depth needed.</a:t>
            </a:r>
          </a:p>
          <a:p>
            <a:r>
              <a:rPr lang="en-US" dirty="0" smtClean="0"/>
              <a:t>After sowing fill the furrow and gently pat the soil to make sure it makes contact with the seed.</a:t>
            </a:r>
          </a:p>
          <a:p>
            <a:r>
              <a:rPr lang="en-US" dirty="0" smtClean="0"/>
              <a:t>Label the row</a:t>
            </a:r>
          </a:p>
          <a:p>
            <a:r>
              <a:rPr lang="en-US" dirty="0" smtClean="0"/>
              <a:t>Water the bed very gently and evenly.  Check the moisture daily and water when necessary.  </a:t>
            </a:r>
          </a:p>
          <a:p>
            <a:pPr lvl="1"/>
            <a:r>
              <a:rPr lang="en-US" dirty="0" smtClean="0"/>
              <a:t>Remember the bed needs to be moist, but not soggy.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2362200" cy="2583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740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Planting with </a:t>
            </a:r>
            <a:br>
              <a:rPr lang="en-US" dirty="0" smtClean="0"/>
            </a:br>
            <a:r>
              <a:rPr lang="en-US" dirty="0" smtClean="0"/>
              <a:t>Transplants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week before you decide to plant prepare your bed and add any soil amendments.  This will give the soil time to settle.</a:t>
            </a:r>
          </a:p>
          <a:p>
            <a:r>
              <a:rPr lang="en-US" dirty="0" smtClean="0"/>
              <a:t>On planting day water your transplants thoroughly and let them stand for about an hour.</a:t>
            </a:r>
          </a:p>
          <a:p>
            <a:r>
              <a:rPr lang="en-US" dirty="0" smtClean="0"/>
              <a:t>Make sure the bed is smooth.  Remove any stones, sticks or other debris.</a:t>
            </a:r>
          </a:p>
          <a:p>
            <a:r>
              <a:rPr lang="en-US" dirty="0" smtClean="0"/>
              <a:t>Remove the seedling from its container</a:t>
            </a:r>
          </a:p>
          <a:p>
            <a:r>
              <a:rPr lang="en-US" dirty="0" smtClean="0"/>
              <a:t>Make a hole about 1 ½ times the size of the root ball</a:t>
            </a:r>
          </a:p>
          <a:p>
            <a:r>
              <a:rPr lang="en-US" dirty="0" smtClean="0"/>
              <a:t>Gently put the transplant into the hole and firm the soil around the base of the plant, but don’t pack it.</a:t>
            </a:r>
          </a:p>
          <a:p>
            <a:r>
              <a:rPr lang="en-US" dirty="0" smtClean="0"/>
              <a:t>Water it in.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4800"/>
            <a:ext cx="2286000" cy="198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510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Protective Covers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Protects from cold weather and can extend growing seasons</a:t>
            </a:r>
          </a:p>
          <a:p>
            <a:r>
              <a:rPr lang="en-US" dirty="0" smtClean="0"/>
              <a:t>Encourages plants to grow faster &amp; produce early</a:t>
            </a:r>
          </a:p>
          <a:p>
            <a:r>
              <a:rPr lang="en-US" dirty="0" smtClean="0"/>
              <a:t>What can be used?</a:t>
            </a:r>
          </a:p>
          <a:p>
            <a:pPr lvl="1"/>
            <a:r>
              <a:rPr lang="en-US" dirty="0" smtClean="0"/>
              <a:t>For individual plants</a:t>
            </a:r>
          </a:p>
          <a:p>
            <a:pPr lvl="2"/>
            <a:r>
              <a:rPr lang="en-US" dirty="0" smtClean="0"/>
              <a:t>Buckets</a:t>
            </a:r>
          </a:p>
          <a:p>
            <a:pPr lvl="2"/>
            <a:r>
              <a:rPr lang="en-US" dirty="0" smtClean="0"/>
              <a:t>Old blankets</a:t>
            </a:r>
          </a:p>
          <a:p>
            <a:pPr lvl="2"/>
            <a:r>
              <a:rPr lang="en-US" dirty="0" smtClean="0"/>
              <a:t>Milk jugs</a:t>
            </a:r>
          </a:p>
          <a:p>
            <a:pPr lvl="3"/>
            <a:r>
              <a:rPr lang="en-US" dirty="0" smtClean="0"/>
              <a:t>Cut out the bottom and remove cap and push into the ground</a:t>
            </a:r>
          </a:p>
          <a:p>
            <a:pPr lvl="1"/>
            <a:r>
              <a:rPr lang="en-US" dirty="0" smtClean="0"/>
              <a:t>For several rows of plants</a:t>
            </a:r>
          </a:p>
          <a:p>
            <a:pPr lvl="2"/>
            <a:r>
              <a:rPr lang="en-US" dirty="0" smtClean="0"/>
              <a:t>Spun bonded or plastic floating row covers</a:t>
            </a:r>
          </a:p>
          <a:p>
            <a:pPr lvl="3"/>
            <a:r>
              <a:rPr lang="en-US" dirty="0" smtClean="0"/>
              <a:t>Should be removed once plants have flowers so that pollination can happen</a:t>
            </a:r>
          </a:p>
          <a:p>
            <a:r>
              <a:rPr lang="en-US" dirty="0" smtClean="0"/>
              <a:t>Covers must be removed once the temperatures moderate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8100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Irrigation</a:t>
            </a:r>
          </a:p>
          <a:p>
            <a:pPr lvl="1"/>
            <a:r>
              <a:rPr lang="en-US" dirty="0" smtClean="0"/>
              <a:t>Best to irrigate with soaker hose or drip irrigation</a:t>
            </a:r>
          </a:p>
          <a:p>
            <a:pPr lvl="1"/>
            <a:r>
              <a:rPr lang="en-US" dirty="0" smtClean="0"/>
              <a:t>If using overhead sprinkler system only 1 to 1.5” of water should be applied at one time</a:t>
            </a:r>
          </a:p>
          <a:p>
            <a:pPr lvl="2"/>
            <a:r>
              <a:rPr lang="en-US" dirty="0" smtClean="0"/>
              <a:t>Let the water soak in for several days to a week before watering again</a:t>
            </a:r>
            <a:endParaRPr lang="en-US" dirty="0"/>
          </a:p>
          <a:p>
            <a:pPr lvl="2"/>
            <a:r>
              <a:rPr lang="en-US" dirty="0" smtClean="0"/>
              <a:t>Less likely to increase plant diseases</a:t>
            </a:r>
          </a:p>
          <a:p>
            <a:pPr lvl="2"/>
            <a:r>
              <a:rPr lang="en-US" dirty="0" smtClean="0"/>
              <a:t>Plants will be less dependent on frequent watering</a:t>
            </a:r>
          </a:p>
        </p:txBody>
      </p:sp>
    </p:spTree>
    <p:extLst>
      <p:ext uri="{BB962C8B-B14F-4D97-AF65-F5344CB8AC3E}">
        <p14:creationId xmlns:p14="http://schemas.microsoft.com/office/powerpoint/2010/main" val="191129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5943600"/>
            <a:ext cx="8229600" cy="457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Gravity Drip Irrigation System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Something to Consider</a:t>
            </a:r>
            <a:endParaRPr lang="en-US" dirty="0"/>
          </a:p>
        </p:txBody>
      </p:sp>
      <p:pic>
        <p:nvPicPr>
          <p:cNvPr id="72706" name="Picture 2" descr="C:\Users\Public\Pictures\2011-06-08 Demo Garden\Demo Garden 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524000"/>
            <a:ext cx="5867400" cy="4400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09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Uses water efficiently/not wasted</a:t>
            </a:r>
          </a:p>
          <a:p>
            <a:endParaRPr lang="en-US" dirty="0" smtClean="0"/>
          </a:p>
          <a:p>
            <a:r>
              <a:rPr lang="en-US" dirty="0" smtClean="0"/>
              <a:t>Water is given directly to the roots </a:t>
            </a:r>
          </a:p>
          <a:p>
            <a:endParaRPr lang="en-US" dirty="0" smtClean="0"/>
          </a:p>
          <a:p>
            <a:r>
              <a:rPr lang="en-US" dirty="0" smtClean="0"/>
              <a:t>Help reduce standing water on foliage, reduces disease</a:t>
            </a:r>
          </a:p>
          <a:p>
            <a:endParaRPr lang="en-US" dirty="0" smtClean="0"/>
          </a:p>
          <a:p>
            <a:r>
              <a:rPr lang="en-US" dirty="0" smtClean="0"/>
              <a:t>Saves you time-can fill bucket- walk away</a:t>
            </a:r>
          </a:p>
          <a:p>
            <a:endParaRPr lang="en-US" dirty="0" smtClean="0"/>
          </a:p>
          <a:p>
            <a:r>
              <a:rPr lang="en-US" dirty="0" err="1" smtClean="0"/>
              <a:t>Fertigation</a:t>
            </a:r>
            <a:r>
              <a:rPr lang="en-US" dirty="0" smtClean="0"/>
              <a:t>!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1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Public\Pictures\2011-06-08 Demo Garden\Demo Garden 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436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gravity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 rot="20346252">
            <a:off x="2062108" y="3551103"/>
            <a:ext cx="3728543" cy="286647"/>
          </a:xfrm>
          <a:prstGeom prst="leftArrow">
            <a:avLst/>
          </a:prstGeom>
          <a:solidFill>
            <a:srgbClr val="0070C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943600" y="2514600"/>
            <a:ext cx="20958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Elevated Pedestal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 rot="4251308">
            <a:off x="6401024" y="3449615"/>
            <a:ext cx="264316" cy="2124373"/>
          </a:xfrm>
          <a:prstGeom prst="downArrow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44651" y="3810000"/>
            <a:ext cx="1599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Drip Tape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 rot="4441670">
            <a:off x="1036735" y="5081115"/>
            <a:ext cx="1785158" cy="332232"/>
          </a:xfrm>
          <a:prstGeom prst="leftArrow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0" y="6019800"/>
            <a:ext cx="20193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Supply Lines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9" name="Up Arrow 8"/>
          <p:cNvSpPr/>
          <p:nvPr/>
        </p:nvSpPr>
        <p:spPr>
          <a:xfrm rot="19407385">
            <a:off x="4149416" y="4719068"/>
            <a:ext cx="304800" cy="1752600"/>
          </a:xfrm>
          <a:prstGeom prst="upArrow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953000" y="5943600"/>
            <a:ext cx="19972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Header Tape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6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chapinlivingwaters.org/Bucket-kit-for-chap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7315200" cy="5486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5000" y="6172200"/>
            <a:ext cx="4953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www.chapinlivingwaters.org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11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When first installed, run 2-3 times to create a wet spot on ground and cater your plant spacing to where there is a drip outlet</a:t>
            </a:r>
          </a:p>
          <a:p>
            <a:endParaRPr lang="en-US" dirty="0" smtClean="0"/>
          </a:p>
          <a:p>
            <a:r>
              <a:rPr lang="en-US" dirty="0" smtClean="0"/>
              <a:t>5 gallon bucket 40” above soil level can provide enough pressure to irrigate two rows of 50 ft. in length</a:t>
            </a:r>
          </a:p>
          <a:p>
            <a:endParaRPr lang="en-US" dirty="0" smtClean="0"/>
          </a:p>
          <a:p>
            <a:r>
              <a:rPr lang="en-US" dirty="0" smtClean="0"/>
              <a:t>Can also be used for four rows at 25 ft. in length or 6 rows at 12.5 ft. in length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 Your  Garden Accordingly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3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90600" y="1447800"/>
            <a:ext cx="6777317" cy="3508977"/>
          </a:xfrm>
        </p:spPr>
        <p:txBody>
          <a:bodyPr/>
          <a:lstStyle/>
          <a:p>
            <a:r>
              <a:rPr lang="en-US" dirty="0" smtClean="0"/>
              <a:t>Drip tape should be installed with the outlets facing up to allow foreign particles to filter to the bottom of the line where they can be flushed out the end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381000"/>
            <a:ext cx="7024744" cy="1143000"/>
          </a:xfrm>
        </p:spPr>
        <p:txBody>
          <a:bodyPr/>
          <a:lstStyle/>
          <a:p>
            <a:r>
              <a:rPr lang="en-US" dirty="0" smtClean="0"/>
              <a:t>Remember</a:t>
            </a:r>
            <a:endParaRPr lang="en-US" dirty="0"/>
          </a:p>
        </p:txBody>
      </p:sp>
      <p:pic>
        <p:nvPicPr>
          <p:cNvPr id="54274" name="Picture 2" descr="http://www.jains.com/irrigation/drip%20tape/images/chapindelux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971800"/>
            <a:ext cx="3833906" cy="3476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3710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Justin Stefanski\Dropbox\Camera Uploads\2012-05-05 15.37.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95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C:\Users\Justin Stefanski\Dropbox\Camera Uploads\2012-04-18 19.21.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24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C:\Users\Justin Stefanski\Dropbox\Camera Uploads\2012-04-25 10.32.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15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Pest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methods of control</a:t>
            </a:r>
          </a:p>
          <a:p>
            <a:pPr lvl="1"/>
            <a:r>
              <a:rPr lang="en-US" dirty="0" smtClean="0"/>
              <a:t>Companion Planting</a:t>
            </a:r>
          </a:p>
          <a:p>
            <a:pPr lvl="1"/>
            <a:r>
              <a:rPr lang="en-US" dirty="0" smtClean="0"/>
              <a:t>Intercropping</a:t>
            </a:r>
          </a:p>
          <a:p>
            <a:pPr lvl="1"/>
            <a:r>
              <a:rPr lang="en-US" dirty="0" smtClean="0"/>
              <a:t>Timing Planting</a:t>
            </a:r>
          </a:p>
          <a:p>
            <a:pPr lvl="1"/>
            <a:r>
              <a:rPr lang="en-US" dirty="0" smtClean="0"/>
              <a:t>Mulches</a:t>
            </a:r>
          </a:p>
          <a:p>
            <a:pPr lvl="1"/>
            <a:r>
              <a:rPr lang="en-US" dirty="0" smtClean="0"/>
              <a:t>Pesticide</a:t>
            </a:r>
          </a:p>
          <a:p>
            <a:pPr lvl="1"/>
            <a:r>
              <a:rPr lang="en-US" dirty="0" smtClean="0"/>
              <a:t>Natural protective substances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966" y="457200"/>
            <a:ext cx="2336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2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Pest Management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Companion Planting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Plants that assist each other to grow well</a:t>
            </a:r>
          </a:p>
          <a:p>
            <a:pPr lvl="3"/>
            <a:r>
              <a:rPr lang="en-US" dirty="0" smtClean="0"/>
              <a:t>Peas &amp; beans help corn by restoring to the soil nitrogen that the corn used up</a:t>
            </a:r>
          </a:p>
          <a:p>
            <a:r>
              <a:rPr lang="en-US" dirty="0" smtClean="0"/>
              <a:t>Plants that repel insects</a:t>
            </a:r>
          </a:p>
          <a:p>
            <a:pPr lvl="3"/>
            <a:r>
              <a:rPr lang="en-US" dirty="0" smtClean="0"/>
              <a:t>Onions, leeks, rosemary and sage repel the carrot fly, whose maggot or larva attacks the rootlets of carrots</a:t>
            </a:r>
          </a:p>
          <a:p>
            <a:r>
              <a:rPr lang="en-US" dirty="0" smtClean="0"/>
              <a:t>Plants that repel other plants</a:t>
            </a:r>
          </a:p>
          <a:p>
            <a:pPr lvl="3"/>
            <a:r>
              <a:rPr lang="en-US" dirty="0" smtClean="0"/>
              <a:t>Fennel has inhibiting effect on bush beans and tomatoes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36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Pest Management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Intercropping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Raising two or more crops in the same area at the same time</a:t>
            </a:r>
          </a:p>
          <a:p>
            <a:r>
              <a:rPr lang="en-US" dirty="0" smtClean="0"/>
              <a:t>Insects are deterred because they recognize large area of single vegetables instead of crops that are interplanted</a:t>
            </a:r>
          </a:p>
          <a:p>
            <a:r>
              <a:rPr lang="en-US" dirty="0" smtClean="0"/>
              <a:t>Plant light feeders, like carrots, with heavy feeders, like tomatoes</a:t>
            </a:r>
          </a:p>
          <a:p>
            <a:r>
              <a:rPr lang="en-US" dirty="0" smtClean="0"/>
              <a:t>Match deep rooted plants, like parsnip, with shallow rooted plants, like onion.</a:t>
            </a:r>
          </a:p>
          <a:p>
            <a:r>
              <a:rPr lang="en-US" dirty="0" smtClean="0"/>
              <a:t>Plants that prefer cooler temperatures, like lettuce, can benefit from the partial shade of tall companions, like pole beans.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41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Pest Management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Conventional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Pesticides</a:t>
            </a:r>
          </a:p>
          <a:p>
            <a:pPr lvl="1"/>
            <a:r>
              <a:rPr lang="en-US" dirty="0" smtClean="0"/>
              <a:t>Not selective</a:t>
            </a:r>
          </a:p>
          <a:p>
            <a:pPr lvl="1"/>
            <a:r>
              <a:rPr lang="en-US" dirty="0" smtClean="0"/>
              <a:t>Will eliminate your beneficial insects such as bees</a:t>
            </a:r>
          </a:p>
          <a:p>
            <a:r>
              <a:rPr lang="en-US" dirty="0"/>
              <a:t>Use non-chemical means of insect control</a:t>
            </a:r>
          </a:p>
          <a:p>
            <a:pPr lvl="1"/>
            <a:r>
              <a:rPr lang="en-US" dirty="0"/>
              <a:t>Sanitation</a:t>
            </a:r>
          </a:p>
          <a:p>
            <a:pPr lvl="1"/>
            <a:r>
              <a:rPr lang="en-US" dirty="0"/>
              <a:t>Barriers</a:t>
            </a:r>
          </a:p>
          <a:p>
            <a:pPr lvl="1"/>
            <a:r>
              <a:rPr lang="en-US" dirty="0"/>
              <a:t>Repellents</a:t>
            </a:r>
          </a:p>
          <a:p>
            <a:pPr lvl="1"/>
            <a:r>
              <a:rPr lang="en-US" dirty="0"/>
              <a:t>Traps &amp; baits</a:t>
            </a:r>
          </a:p>
          <a:p>
            <a:pPr lvl="1"/>
            <a:r>
              <a:rPr lang="en-US" dirty="0"/>
              <a:t>Encourage beneficial insects and birds</a:t>
            </a:r>
          </a:p>
          <a:p>
            <a:pPr lvl="1"/>
            <a:r>
              <a:rPr lang="en-US" dirty="0"/>
              <a:t>Remove insects by hand</a:t>
            </a:r>
          </a:p>
          <a:p>
            <a:r>
              <a:rPr lang="en-US" dirty="0"/>
              <a:t>Use the least toxic recommended control measure</a:t>
            </a:r>
          </a:p>
          <a:p>
            <a:pPr lvl="1"/>
            <a:r>
              <a:rPr lang="en-US" dirty="0"/>
              <a:t>Insecticidal soaps</a:t>
            </a:r>
          </a:p>
          <a:p>
            <a:pPr lvl="1"/>
            <a:r>
              <a:rPr lang="en-US" dirty="0"/>
              <a:t>Bt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163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Pest Management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Weeds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Weeds compete with vegetable plants for water, nutrients and sunlight</a:t>
            </a:r>
          </a:p>
          <a:p>
            <a:r>
              <a:rPr lang="en-US" dirty="0" smtClean="0"/>
              <a:t>Weeds serve as a refuge for insects</a:t>
            </a:r>
          </a:p>
          <a:p>
            <a:r>
              <a:rPr lang="en-US" dirty="0" smtClean="0"/>
              <a:t>Control</a:t>
            </a:r>
          </a:p>
          <a:p>
            <a:pPr lvl="1"/>
            <a:r>
              <a:rPr lang="en-US" dirty="0" smtClean="0"/>
              <a:t>Prevent weeds to develop mature seeds</a:t>
            </a:r>
          </a:p>
          <a:p>
            <a:pPr lvl="1"/>
            <a:r>
              <a:rPr lang="en-US" dirty="0" smtClean="0"/>
              <a:t>Easiest to remove when they are small</a:t>
            </a:r>
          </a:p>
          <a:p>
            <a:pPr lvl="1"/>
            <a:r>
              <a:rPr lang="en-US" dirty="0" smtClean="0"/>
              <a:t>Hoe or till frequently, but shallowly so not to cut vegetables roots</a:t>
            </a:r>
          </a:p>
          <a:p>
            <a:pPr lvl="1"/>
            <a:r>
              <a:rPr lang="en-US" dirty="0" smtClean="0"/>
              <a:t>Use mulches</a:t>
            </a:r>
          </a:p>
          <a:p>
            <a:r>
              <a:rPr lang="en-US" dirty="0"/>
              <a:t>Herbicides</a:t>
            </a:r>
          </a:p>
          <a:p>
            <a:pPr lvl="1"/>
            <a:r>
              <a:rPr lang="en-US" dirty="0"/>
              <a:t>Are not recommended to home vegetable gardeners</a:t>
            </a:r>
          </a:p>
          <a:p>
            <a:pPr lvl="2"/>
            <a:r>
              <a:rPr lang="en-US" dirty="0"/>
              <a:t>Difficult to use</a:t>
            </a:r>
          </a:p>
          <a:p>
            <a:pPr lvl="2"/>
            <a:r>
              <a:rPr lang="en-US" dirty="0"/>
              <a:t>Not effective</a:t>
            </a:r>
          </a:p>
          <a:p>
            <a:pPr lvl="2"/>
            <a:r>
              <a:rPr lang="en-US" dirty="0"/>
              <a:t>Uniform application is difficult</a:t>
            </a:r>
          </a:p>
          <a:p>
            <a:pPr lvl="2"/>
            <a:r>
              <a:rPr lang="en-US" dirty="0"/>
              <a:t>Expensive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1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Pest Management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Mulching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2 to 3” layer of organic mulch can </a:t>
            </a:r>
          </a:p>
          <a:p>
            <a:pPr lvl="1"/>
            <a:r>
              <a:rPr lang="en-US" dirty="0" smtClean="0"/>
              <a:t>Conserve water</a:t>
            </a:r>
          </a:p>
          <a:p>
            <a:pPr marL="754380" lvl="1" indent="-342900"/>
            <a:r>
              <a:rPr lang="en-US" dirty="0" smtClean="0"/>
              <a:t>Regulate soil temperature</a:t>
            </a:r>
          </a:p>
          <a:p>
            <a:pPr marL="754380" lvl="1" indent="-342900"/>
            <a:r>
              <a:rPr lang="en-US" dirty="0" smtClean="0"/>
              <a:t>Suppress weeds</a:t>
            </a:r>
          </a:p>
          <a:p>
            <a:pPr marL="754380" lvl="1" indent="-342900"/>
            <a:r>
              <a:rPr lang="en-US" dirty="0" smtClean="0"/>
              <a:t>Provides organic material as it breaks down</a:t>
            </a:r>
          </a:p>
          <a:p>
            <a:pPr marL="457200" indent="-342900"/>
            <a:r>
              <a:rPr lang="en-US" dirty="0" smtClean="0"/>
              <a:t>Examples of organic mulch are</a:t>
            </a:r>
          </a:p>
          <a:p>
            <a:pPr marL="754380" lvl="1" indent="-342900"/>
            <a:r>
              <a:rPr lang="en-US" dirty="0" smtClean="0"/>
              <a:t>Finely shredded or chipped hardwood bark</a:t>
            </a:r>
          </a:p>
          <a:p>
            <a:pPr marL="754380" lvl="1" indent="-342900"/>
            <a:r>
              <a:rPr lang="en-US" dirty="0" smtClean="0"/>
              <a:t>Compost</a:t>
            </a:r>
          </a:p>
          <a:p>
            <a:pPr marL="754380" lvl="1" indent="-342900"/>
            <a:r>
              <a:rPr lang="en-US" dirty="0" smtClean="0"/>
              <a:t>Pine Straw</a:t>
            </a:r>
          </a:p>
          <a:p>
            <a:pPr marL="754380" lvl="1" indent="-342900"/>
            <a:r>
              <a:rPr lang="en-US" dirty="0" smtClean="0"/>
              <a:t>Newspaper</a:t>
            </a:r>
          </a:p>
          <a:p>
            <a:pPr marL="411480" lvl="1" indent="0">
              <a:buNone/>
            </a:pPr>
            <a:endParaRPr lang="en-US" dirty="0" smtClean="0"/>
          </a:p>
          <a:p>
            <a:pPr marL="754380" lvl="1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3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Pest Management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Disease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Begin control with sanitation </a:t>
            </a:r>
          </a:p>
          <a:p>
            <a:r>
              <a:rPr lang="en-US" dirty="0" smtClean="0"/>
              <a:t>Remove insect or disease infested plant residues from the garden plot</a:t>
            </a:r>
          </a:p>
          <a:p>
            <a:r>
              <a:rPr lang="en-US" dirty="0" smtClean="0"/>
              <a:t>Do not save seed from diseased plants</a:t>
            </a:r>
          </a:p>
          <a:p>
            <a:r>
              <a:rPr lang="en-US" dirty="0" smtClean="0"/>
              <a:t>Support tall-growing, non-supporting vegetables such as tomatoes and cucumbers</a:t>
            </a:r>
          </a:p>
          <a:p>
            <a:r>
              <a:rPr lang="en-US" dirty="0" smtClean="0"/>
              <a:t>Space rows and plants within rows for the air to flow freely</a:t>
            </a:r>
          </a:p>
          <a:p>
            <a:r>
              <a:rPr lang="en-US" dirty="0" smtClean="0"/>
              <a:t>Time plantings to avoid the worst pest problems whenever possible</a:t>
            </a:r>
          </a:p>
          <a:p>
            <a:r>
              <a:rPr lang="en-US" dirty="0" smtClean="0"/>
              <a:t>Rotate crops</a:t>
            </a:r>
          </a:p>
          <a:p>
            <a:r>
              <a:rPr lang="en-US" dirty="0" smtClean="0"/>
              <a:t>Grow disease resistant varieties</a:t>
            </a:r>
          </a:p>
          <a:p>
            <a:r>
              <a:rPr lang="en-US" dirty="0" smtClean="0"/>
              <a:t>Frequent observation of the garden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75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514600"/>
            <a:ext cx="6777317" cy="3508977"/>
          </a:xfrm>
        </p:spPr>
        <p:txBody>
          <a:bodyPr/>
          <a:lstStyle/>
          <a:p>
            <a:r>
              <a:rPr lang="en-US" dirty="0" smtClean="0"/>
              <a:t>Utextension.tennessee.edu/publications</a:t>
            </a:r>
          </a:p>
          <a:p>
            <a:r>
              <a:rPr lang="en-US" dirty="0" smtClean="0"/>
              <a:t>The Vegetable Gardener’s Bible</a:t>
            </a:r>
          </a:p>
          <a:p>
            <a:pPr lvl="2"/>
            <a:r>
              <a:rPr lang="en-US" dirty="0" smtClean="0"/>
              <a:t>Edward C. Smith</a:t>
            </a:r>
          </a:p>
          <a:p>
            <a:r>
              <a:rPr lang="en-US" dirty="0" smtClean="0"/>
              <a:t>The Organic Gardener’s Handbook of Natural Insect and Disease Control</a:t>
            </a:r>
          </a:p>
          <a:p>
            <a:pPr lvl="2"/>
            <a:r>
              <a:rPr lang="en-US" dirty="0" smtClean="0"/>
              <a:t>Edited by Barbara W. Ellis and Fern Marshall Bradley</a:t>
            </a:r>
          </a:p>
          <a:p>
            <a:r>
              <a:rPr lang="en-US" dirty="0"/>
              <a:t>w</a:t>
            </a:r>
            <a:r>
              <a:rPr lang="en-US" dirty="0" smtClean="0"/>
              <a:t>cmastergardener.org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46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590" y="2324100"/>
            <a:ext cx="4677833" cy="3508374"/>
          </a:xfrm>
        </p:spPr>
      </p:pic>
    </p:spTree>
    <p:extLst>
      <p:ext uri="{BB962C8B-B14F-4D97-AF65-F5344CB8AC3E}">
        <p14:creationId xmlns:p14="http://schemas.microsoft.com/office/powerpoint/2010/main" val="28015067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766</TotalTime>
  <Words>3946</Words>
  <Application>Microsoft Office PowerPoint</Application>
  <PresentationFormat>On-screen Show (4:3)</PresentationFormat>
  <Paragraphs>642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Austin</vt:lpstr>
      <vt:lpstr>VEGETABLES 101 </vt:lpstr>
      <vt:lpstr>What’s on the Agenda?</vt:lpstr>
      <vt:lpstr>Benefits of Growing Your Own Vegetables</vt:lpstr>
      <vt:lpstr>Selecting a Site</vt:lpstr>
      <vt:lpstr>Types of Gardens</vt:lpstr>
      <vt:lpstr>Types of Gardens</vt:lpstr>
      <vt:lpstr>Site Preparation  Clean the Area</vt:lpstr>
      <vt:lpstr>Getting the Soil                Ready for Planting</vt:lpstr>
      <vt:lpstr>Site Preparation  Soil Test</vt:lpstr>
      <vt:lpstr>Garden Plan</vt:lpstr>
      <vt:lpstr>Crop Rotation</vt:lpstr>
      <vt:lpstr>Crop Rotation Guidelines</vt:lpstr>
      <vt:lpstr>Variety Selection</vt:lpstr>
      <vt:lpstr>Let’s Talk Vegetables </vt:lpstr>
      <vt:lpstr>Bush Beans</vt:lpstr>
      <vt:lpstr>Bush Beans </vt:lpstr>
      <vt:lpstr>Broccoli</vt:lpstr>
      <vt:lpstr>Broccoli</vt:lpstr>
      <vt:lpstr>Cabbage</vt:lpstr>
      <vt:lpstr>Cabbage</vt:lpstr>
      <vt:lpstr>Carrots</vt:lpstr>
      <vt:lpstr>Carrots</vt:lpstr>
      <vt:lpstr>Cauliflower</vt:lpstr>
      <vt:lpstr>Cauliflower</vt:lpstr>
      <vt:lpstr>Corn, Sweet</vt:lpstr>
      <vt:lpstr>Corn, Sweet</vt:lpstr>
      <vt:lpstr>Cucumber</vt:lpstr>
      <vt:lpstr>Cucumber</vt:lpstr>
      <vt:lpstr>Eggplant</vt:lpstr>
      <vt:lpstr>Eggplant</vt:lpstr>
      <vt:lpstr>Garlic</vt:lpstr>
      <vt:lpstr>Garlic</vt:lpstr>
      <vt:lpstr>Lettuce</vt:lpstr>
      <vt:lpstr>Lettuce</vt:lpstr>
      <vt:lpstr>Onions</vt:lpstr>
      <vt:lpstr>Onions</vt:lpstr>
      <vt:lpstr>Peppers</vt:lpstr>
      <vt:lpstr>Peppers</vt:lpstr>
      <vt:lpstr>Summer Squash</vt:lpstr>
      <vt:lpstr>Summer Squash</vt:lpstr>
      <vt:lpstr>Tomatoes</vt:lpstr>
      <vt:lpstr>Tomatoes</vt:lpstr>
      <vt:lpstr>How to Read a Seed Packet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Fertilization</vt:lpstr>
      <vt:lpstr>Now You are Ready to Plant </vt:lpstr>
      <vt:lpstr>Seed Sowing</vt:lpstr>
      <vt:lpstr>Planting with  Transplants</vt:lpstr>
      <vt:lpstr>Protective Covers</vt:lpstr>
      <vt:lpstr>Watering</vt:lpstr>
      <vt:lpstr>Something to Consider</vt:lpstr>
      <vt:lpstr>Why??</vt:lpstr>
      <vt:lpstr>PowerPoint Presentation</vt:lpstr>
      <vt:lpstr>PowerPoint Presentation</vt:lpstr>
      <vt:lpstr>PowerPoint Presentation</vt:lpstr>
      <vt:lpstr>Plan Your  Garden Accordingly </vt:lpstr>
      <vt:lpstr>Remember</vt:lpstr>
      <vt:lpstr>PowerPoint Presentation</vt:lpstr>
      <vt:lpstr>PowerPoint Presentation</vt:lpstr>
      <vt:lpstr>PowerPoint Presentation</vt:lpstr>
      <vt:lpstr>Pest Management</vt:lpstr>
      <vt:lpstr>Pest Management  Companion Planting</vt:lpstr>
      <vt:lpstr>Pest Management  Intercropping</vt:lpstr>
      <vt:lpstr>Pest Management  Conventional Controls</vt:lpstr>
      <vt:lpstr>Pest Management  Weeds</vt:lpstr>
      <vt:lpstr>Pest Management  Mulching</vt:lpstr>
      <vt:lpstr>Pest Management  Disease Control</vt:lpstr>
      <vt:lpstr>REFERENCES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VEGETABLES 101</dc:title>
  <dc:creator>lectro</dc:creator>
  <cp:lastModifiedBy>lectro</cp:lastModifiedBy>
  <cp:revision>79</cp:revision>
  <dcterms:created xsi:type="dcterms:W3CDTF">2012-03-21T16:40:08Z</dcterms:created>
  <dcterms:modified xsi:type="dcterms:W3CDTF">2013-04-20T14:15:40Z</dcterms:modified>
</cp:coreProperties>
</file>